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emf" ContentType="image/x-emf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85" r:id="rId4"/>
    <p:sldId id="273" r:id="rId5"/>
    <p:sldId id="274" r:id="rId6"/>
    <p:sldId id="259" r:id="rId7"/>
    <p:sldId id="269" r:id="rId8"/>
    <p:sldId id="263" r:id="rId9"/>
    <p:sldId id="264" r:id="rId10"/>
    <p:sldId id="280" r:id="rId11"/>
    <p:sldId id="281" r:id="rId12"/>
    <p:sldId id="272" r:id="rId13"/>
    <p:sldId id="265" r:id="rId14"/>
    <p:sldId id="266" r:id="rId15"/>
    <p:sldId id="267" r:id="rId16"/>
    <p:sldId id="279" r:id="rId17"/>
    <p:sldId id="278" r:id="rId18"/>
    <p:sldId id="270" r:id="rId19"/>
    <p:sldId id="288" r:id="rId20"/>
    <p:sldId id="268" r:id="rId21"/>
    <p:sldId id="275" r:id="rId22"/>
    <p:sldId id="276" r:id="rId23"/>
    <p:sldId id="284" r:id="rId24"/>
    <p:sldId id="286" r:id="rId25"/>
    <p:sldId id="287" r:id="rId26"/>
    <p:sldId id="277" r:id="rId27"/>
    <p:sldId id="282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935" autoAdjust="0"/>
  </p:normalViewPr>
  <p:slideViewPr>
    <p:cSldViewPr>
      <p:cViewPr>
        <p:scale>
          <a:sx n="60" d="100"/>
          <a:sy n="60" d="100"/>
        </p:scale>
        <p:origin x="-72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642" y="-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11116B-32C6-4EFE-8B34-034E128FEFC4}" type="datetimeFigureOut">
              <a:rPr lang="en-US" smtClean="0"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3BD81-A783-4D11-9E10-C4F1323BF0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DC8995-CBCC-47DD-B6EF-6237A5B7BF6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98253A-BF2F-47F4-878C-52EA734D0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67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Contract: </a:t>
            </a:r>
          </a:p>
          <a:p>
            <a:r>
              <a:rPr lang="en-US" dirty="0" smtClean="0"/>
              <a:t>Westside: Steve West and Dave </a:t>
            </a:r>
            <a:r>
              <a:rPr lang="en-US" dirty="0" err="1" smtClean="0"/>
              <a:t>Manuwal</a:t>
            </a:r>
            <a:endParaRPr lang="en-US" dirty="0" smtClean="0"/>
          </a:p>
          <a:p>
            <a:r>
              <a:rPr lang="en-US" dirty="0" smtClean="0"/>
              <a:t>Eastside: Peggy O’Connell</a:t>
            </a:r>
            <a:r>
              <a:rPr lang="en-US" baseline="0" dirty="0" smtClean="0"/>
              <a:t> and Jim </a:t>
            </a:r>
            <a:r>
              <a:rPr lang="en-US" baseline="0" dirty="0" err="1" smtClean="0"/>
              <a:t>Hallett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253A-BF2F-47F4-878C-52EA734D00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69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2003-2004 sampling:</a:t>
            </a:r>
            <a:r>
              <a:rPr lang="en-US" baseline="0" dirty="0" smtClean="0"/>
              <a:t> Virgil Hawkes, </a:t>
            </a:r>
            <a:r>
              <a:rPr lang="en-US" dirty="0" smtClean="0"/>
              <a:t>LGL Limited environmental research associates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253A-BF2F-47F4-878C-52EA734D00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68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A33414-BA5A-4DFF-8014-D65583D2BBF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8253A-BF2F-47F4-878C-52EA734D0057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6F0E-0EA8-42B7-9433-F83D4E51BC33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F12A8-DFC6-4826-B496-23479AAEA2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8532" y="3276600"/>
            <a:ext cx="5417419" cy="370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76200"/>
            <a:ext cx="8077200" cy="23622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Breeding Bird Response to </a:t>
            </a:r>
            <a:b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Riparian Buffer Width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200" i="1" dirty="0" smtClean="0">
                <a:solidFill>
                  <a:schemeClr val="tx2"/>
                </a:solidFill>
              </a:rPr>
              <a:t>10 years post-harvest </a:t>
            </a:r>
            <a:endParaRPr lang="en-US" sz="3200" i="1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514600"/>
            <a:ext cx="4267200" cy="3276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Scott Pearson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Washington Department of Fish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Wildlife</a:t>
            </a:r>
          </a:p>
          <a:p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Jack Giovanini, Jay Jones, 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&amp;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A.J. Kroll</a:t>
            </a:r>
          </a:p>
          <a:p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Weyerhaeuser NR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Pearson and </a:t>
            </a:r>
            <a:r>
              <a:rPr lang="en-US" dirty="0" err="1" smtClean="0">
                <a:solidFill>
                  <a:schemeClr val="tx1"/>
                </a:solidFill>
              </a:rPr>
              <a:t>Manuwal</a:t>
            </a:r>
            <a:r>
              <a:rPr lang="en-US" dirty="0" smtClean="0">
                <a:solidFill>
                  <a:schemeClr val="tx1"/>
                </a:solidFill>
              </a:rPr>
              <a:t> (2001)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9812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Species richness and turnover increased on narrow buffer treatments relative to controls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Total bird abundance did not differ between treatments and controls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81" y="3657601"/>
            <a:ext cx="4091419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3962182"/>
            <a:ext cx="457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Some evidence that species associated with riparian habitats declined on treatments</a:t>
            </a:r>
          </a:p>
        </p:txBody>
      </p:sp>
    </p:spTree>
    <p:extLst>
      <p:ext uri="{BB962C8B-B14F-4D97-AF65-F5344CB8AC3E}">
        <p14:creationId xmlns:p14="http://schemas.microsoft.com/office/powerpoint/2010/main" val="18931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New Study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evisited </a:t>
            </a:r>
            <a:r>
              <a:rPr lang="en-US" dirty="0">
                <a:solidFill>
                  <a:schemeClr val="tx1"/>
                </a:solidFill>
              </a:rPr>
              <a:t>our study sites ( ̴ 10 years post-harvest)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Used </a:t>
            </a:r>
            <a:r>
              <a:rPr lang="en-US" dirty="0">
                <a:solidFill>
                  <a:schemeClr val="tx1"/>
                </a:solidFill>
              </a:rPr>
              <a:t>the same Before-After-Control-Impact (BACI) experimental approach </a:t>
            </a: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buffer </a:t>
            </a:r>
            <a:r>
              <a:rPr lang="en-US" dirty="0">
                <a:solidFill>
                  <a:schemeClr val="tx1"/>
                </a:solidFill>
              </a:rPr>
              <a:t>treatment effects on </a:t>
            </a:r>
            <a:r>
              <a:rPr lang="en-US" dirty="0" smtClean="0">
                <a:solidFill>
                  <a:schemeClr val="tx1"/>
                </a:solidFill>
              </a:rPr>
              <a:t>(species and community)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occupancy, </a:t>
            </a:r>
            <a:r>
              <a:rPr lang="en-US" dirty="0">
                <a:solidFill>
                  <a:schemeClr val="tx1"/>
                </a:solidFill>
              </a:rPr>
              <a:t>abundance and </a:t>
            </a:r>
            <a:r>
              <a:rPr lang="en-US" dirty="0" smtClean="0">
                <a:solidFill>
                  <a:schemeClr val="tx1"/>
                </a:solidFill>
              </a:rPr>
              <a:t>richness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local </a:t>
            </a:r>
            <a:r>
              <a:rPr lang="en-US" dirty="0">
                <a:solidFill>
                  <a:schemeClr val="tx1"/>
                </a:solidFill>
              </a:rPr>
              <a:t>extinction (site-level species loss) and </a:t>
            </a:r>
            <a:r>
              <a:rPr lang="en-US" dirty="0" smtClean="0">
                <a:solidFill>
                  <a:schemeClr val="tx1"/>
                </a:solidFill>
              </a:rPr>
              <a:t>turnover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relative </a:t>
            </a:r>
            <a:r>
              <a:rPr lang="en-US" dirty="0">
                <a:solidFill>
                  <a:schemeClr val="tx1"/>
                </a:solidFill>
              </a:rPr>
              <a:t>influence of riparian buffer width </a:t>
            </a:r>
            <a:r>
              <a:rPr lang="en-US" dirty="0" smtClean="0">
                <a:solidFill>
                  <a:schemeClr val="tx1"/>
                </a:solidFill>
              </a:rPr>
              <a:t>on </a:t>
            </a:r>
            <a:r>
              <a:rPr lang="en-US" dirty="0">
                <a:solidFill>
                  <a:schemeClr val="tx1"/>
                </a:solidFill>
              </a:rPr>
              <a:t>species occupancy and abundance.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 incorporate </a:t>
            </a:r>
            <a:r>
              <a:rPr lang="en-US" dirty="0">
                <a:solidFill>
                  <a:schemeClr val="tx1"/>
                </a:solidFill>
              </a:rPr>
              <a:t>contemporary statistical methods to account for potential influence of detectability on apparent treatment </a:t>
            </a:r>
            <a:r>
              <a:rPr lang="en-US" dirty="0" smtClean="0">
                <a:solidFill>
                  <a:schemeClr val="tx1"/>
                </a:solidFill>
              </a:rPr>
              <a:t>effects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INFERENCE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257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Multi-level models for both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occupancy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abundance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Design model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(included a quadratic effect of date on detection)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‘Random’ effects of species and site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Fit within a Bayesian framework</a:t>
            </a:r>
          </a:p>
          <a:p>
            <a:endParaRPr lang="en-US" i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Linear contrasts to evaluate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treatment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×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year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effects</a:t>
            </a:r>
          </a:p>
          <a:p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r>
            <a:r>
              <a:rPr lang="en-US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model with a random effect for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harvest unit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Evaluate buffer width as a continuous covariate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Responses of ‘riparian species’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2003-2004 data only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931" y="457200"/>
            <a:ext cx="9026069" cy="6184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 rot="2021558">
            <a:off x="1431065" y="2723327"/>
            <a:ext cx="6885198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Species richness increased on both treatments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-45243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Species Richness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228600"/>
            <a:ext cx="8860616" cy="643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914400" y="381000"/>
            <a:ext cx="1447800" cy="6282884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162800" y="381000"/>
            <a:ext cx="1447800" cy="6282884"/>
          </a:xfrm>
          <a:prstGeom prst="rect">
            <a:avLst/>
          </a:prstGeom>
          <a:solidFill>
            <a:schemeClr val="accent1">
              <a:alpha val="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2021558">
            <a:off x="1431065" y="1615332"/>
            <a:ext cx="6885198" cy="3416320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No strong evidence of local extinction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Species turnover was greater on treatments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Driven by an increase in species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9900" y="-45243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Species extinction and turnover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757449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021558">
            <a:off x="1431065" y="2723327"/>
            <a:ext cx="6885198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Total bird abundance did not differ between treatments and controls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-45243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Total bird abundance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Riparian Associates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24745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American robin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62945" y="1839138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Black-throated gray warbler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49562" y="5889198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Pacific-slope flycatcher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Pacific wren</a:t>
            </a:r>
            <a:endParaRPr 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78403"/>
            <a:ext cx="3235916" cy="2588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079" y="1203803"/>
            <a:ext cx="3261842" cy="256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31723"/>
            <a:ext cx="278149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825" y="3195637"/>
            <a:ext cx="26574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8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816" y="405130"/>
            <a:ext cx="8885696" cy="6071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 rot="2021558">
            <a:off x="1431065" y="2446329"/>
            <a:ext cx="6885198" cy="1754326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 change in the abundance of riparian associated species on treatments</a:t>
            </a:r>
            <a:endParaRPr lang="en-US" sz="3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9900" y="-45243"/>
            <a:ext cx="8229600" cy="63976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 smtClean="0"/>
              <a:t>Abundance of riparian associates</a:t>
            </a: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RESPONSES AS A FUNCTION OF BUFFER WIDTH</a:t>
            </a:r>
            <a:b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Species richness &amp; abundance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1"/>
            <a:ext cx="899461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 rot="2021558">
            <a:off x="1431065" y="2446329"/>
            <a:ext cx="6885198" cy="1754326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Species richness and abundance decreased on some very narrow buffers but not on others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Influence of buffer width and habitat variables on species richness &amp; total abundance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pearssfp\Desktop\Figure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021558">
            <a:off x="1377815" y="2899181"/>
            <a:ext cx="7519212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Some evidence for the influence of buffer width on abundance &amp; richness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1065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Drivers?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Intense societal interest in PNW riparian systems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Variation in buffer prescriptions on private, state, and Federal lands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Poorly defined outcomes for terrestrial elements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Lack of long-term studies</a:t>
            </a:r>
          </a:p>
          <a:p>
            <a:pPr lvl="1"/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Marczak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et al. 2010. </a:t>
            </a:r>
            <a:r>
              <a:rPr lang="en-US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Ecological Applications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20: 126-134.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0" y="762000"/>
            <a:ext cx="8686800" cy="5887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3200" y="0"/>
            <a:ext cx="8763000" cy="914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SPECIES</a:t>
            </a:r>
            <a:r>
              <a:rPr kumimoji="0" lang="en-U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RESPONSES AS A FUNCTION OF BUFFER WIDTH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Abundance or riparian associates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 rot="2021558">
            <a:off x="1431065" y="2723327"/>
            <a:ext cx="6885198" cy="1200329"/>
          </a:xfrm>
          <a:prstGeom prst="rect">
            <a:avLst/>
          </a:prstGeom>
          <a:solidFill>
            <a:schemeClr val="accent2">
              <a:lumMod val="60000"/>
              <a:lumOff val="40000"/>
              <a:alpha val="8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No change in the abundance of riparian </a:t>
            </a:r>
            <a:r>
              <a:rPr lang="en-US" sz="3600" dirty="0" err="1" smtClean="0"/>
              <a:t>assoicated</a:t>
            </a:r>
            <a:r>
              <a:rPr lang="en-US" sz="3600" dirty="0" smtClean="0"/>
              <a:t> species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87440"/>
            <a:ext cx="8943050" cy="4004480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Putting our results in context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609600" y="5715000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NARROW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Current Prescription</a:t>
            </a:r>
            <a:r>
              <a:rPr kumimoji="0" lang="en-US" sz="260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6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&lt;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WIDE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CONCLUSIONS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Strong evidence for high turnover on the treatments 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 treatments contained more species post-harvest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Weak evidence for species loss and strong evidence for species gain on treatments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Species occupancy increased over time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Little evidence for treatment effects on total abundance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Little evidence for treatment effects on abundance of ‘riparian specialists’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Buffer width </a:t>
            </a:r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(‘Random effects’ model)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results: </a:t>
            </a:r>
          </a:p>
          <a:p>
            <a:pPr lvl="1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vidence for reduced total abundance and richness on some very narrow buffers but not others 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No reduction in abundance of riparian associates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Cautions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10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Does not tell us if birds within narrow buffers are successfully reproducing.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6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Treat buffer as a continuous variable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ome </a:t>
            </a:r>
            <a:r>
              <a:rPr lang="en-US" dirty="0">
                <a:solidFill>
                  <a:schemeClr val="tx1"/>
                </a:solidFill>
              </a:rPr>
              <a:t>loss of species and some decrease in total bird abundance occurred on two very narrow buffer stands (40’ ≤) but not on others, suggesting that stand-level differences exist in bird response. 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>
                <a:solidFill>
                  <a:schemeClr val="tx1"/>
                </a:solidFill>
              </a:rPr>
              <a:t>loss of species or decrease in bird abundance occurred on stands with buffers greater than the current 5</a:t>
            </a:r>
            <a:r>
              <a:rPr lang="en-US" dirty="0" smtClean="0">
                <a:solidFill>
                  <a:schemeClr val="tx1"/>
                </a:solidFill>
              </a:rPr>
              <a:t>0’ </a:t>
            </a:r>
            <a:r>
              <a:rPr lang="en-US" dirty="0">
                <a:solidFill>
                  <a:schemeClr val="tx1"/>
                </a:solidFill>
              </a:rPr>
              <a:t>buffer for non-fish bearing streams.</a:t>
            </a:r>
          </a:p>
        </p:txBody>
      </p:sp>
    </p:spTree>
    <p:extLst>
      <p:ext uri="{BB962C8B-B14F-4D97-AF65-F5344CB8AC3E}">
        <p14:creationId xmlns:p14="http://schemas.microsoft.com/office/powerpoint/2010/main" val="86708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RESPONSES AS A FUNCTION OF BUFFER WIDTH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762001"/>
            <a:ext cx="899461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" name="Straight Connector 3"/>
          <p:cNvCxnSpPr/>
          <p:nvPr/>
        </p:nvCxnSpPr>
        <p:spPr>
          <a:xfrm flipV="1">
            <a:off x="3276600" y="44196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810000" y="4419600"/>
            <a:ext cx="0" cy="167640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800600" y="4419600"/>
            <a:ext cx="0" cy="1676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048000" y="4038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39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038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69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1400" y="40386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50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9493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Acknowledgments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/>
          </a:bodyPr>
          <a:lstStyle/>
          <a:p>
            <a:pPr hangingPunct="0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Steve West, Dave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Manuwal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Kathryn Kelsey, and Angela Stringer for coordinating the original RMZ study</a:t>
            </a:r>
          </a:p>
          <a:p>
            <a:pPr hangingPunct="0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Virgil C. Hawkes for coordinating the 2003-2004 re-sample</a:t>
            </a:r>
          </a:p>
          <a:p>
            <a:pPr hangingPunct="0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Cooperative Monitoring, Evaluation, and Research (CMER) Committee</a:t>
            </a:r>
          </a:p>
          <a:p>
            <a:pPr hangingPunct="0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Marc Hayes (WDFW)</a:t>
            </a:r>
          </a:p>
          <a:p>
            <a:pPr hangingPunct="0"/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Champion Pacific Timberlands, City of Seattle, Hampton Tree Farms, Hancock Timber, International Paper, Olympic Resource Management, Plum Creek Timber, The Campbell Group, Washington Department of Natural Resources, and Weyerhaeuser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3" y="838200"/>
            <a:ext cx="8947671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059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Process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6388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Original study design and report - University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>(TFW-LWAG1-00-001)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Bird portion of the study published in peer review literature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Re-sampling 10 years post-harvest - V. Hawkes LGL</a:t>
            </a: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10 year post-harvest bird data – WDFW/Weyerhaeuser</a:t>
            </a:r>
          </a:p>
          <a:p>
            <a:pPr lvl="0">
              <a:lnSpc>
                <a:spcPct val="120000"/>
              </a:lnSpc>
            </a:pPr>
            <a:r>
              <a:rPr lang="en-US" sz="3200" dirty="0">
                <a:solidFill>
                  <a:schemeClr val="tx1"/>
                </a:solidFill>
              </a:rPr>
              <a:t>R</a:t>
            </a:r>
            <a:r>
              <a:rPr lang="en-US" sz="3200" dirty="0" smtClean="0">
                <a:solidFill>
                  <a:schemeClr val="tx1"/>
                </a:solidFill>
              </a:rPr>
              <a:t>eport reviewed </a:t>
            </a:r>
            <a:r>
              <a:rPr lang="en-US" sz="3200" dirty="0">
                <a:solidFill>
                  <a:schemeClr val="tx1"/>
                </a:solidFill>
              </a:rPr>
              <a:t>by </a:t>
            </a:r>
            <a:r>
              <a:rPr lang="en-US" sz="3200" dirty="0" smtClean="0">
                <a:solidFill>
                  <a:schemeClr val="tx1"/>
                </a:solidFill>
              </a:rPr>
              <a:t>LWAG and then revised 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ISPR </a:t>
            </a:r>
            <a:r>
              <a:rPr lang="en-US" sz="3200" dirty="0">
                <a:solidFill>
                  <a:schemeClr val="tx1"/>
                </a:solidFill>
              </a:rPr>
              <a:t>review (SRC 13-14-01) </a:t>
            </a:r>
            <a:r>
              <a:rPr lang="en-US" sz="3200" dirty="0" smtClean="0">
                <a:solidFill>
                  <a:schemeClr val="tx1"/>
                </a:solidFill>
              </a:rPr>
              <a:t>- Dr</a:t>
            </a:r>
            <a:r>
              <a:rPr lang="en-US" sz="3200" dirty="0">
                <a:solidFill>
                  <a:schemeClr val="tx1"/>
                </a:solidFill>
              </a:rPr>
              <a:t>. John Richardson synthesized the </a:t>
            </a:r>
            <a:r>
              <a:rPr lang="en-US" sz="3200" dirty="0" smtClean="0">
                <a:solidFill>
                  <a:schemeClr val="tx1"/>
                </a:solidFill>
              </a:rPr>
              <a:t>reviews </a:t>
            </a: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chemeClr val="tx1"/>
                </a:solidFill>
              </a:rPr>
              <a:t>There are exceedingly few studies that revisit such experiments…”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chemeClr val="tx1"/>
                </a:solidFill>
              </a:rPr>
              <a:t>report provides new insights into the use of riparian area buffers by birds as adjacent forests regrow.” </a:t>
            </a:r>
            <a:endParaRPr lang="en-US" sz="3200" dirty="0" smtClean="0">
              <a:solidFill>
                <a:schemeClr val="tx1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“</a:t>
            </a:r>
            <a:r>
              <a:rPr lang="en-US" sz="3200" dirty="0">
                <a:solidFill>
                  <a:schemeClr val="tx1"/>
                </a:solidFill>
              </a:rPr>
              <a:t>the reviewers are very </a:t>
            </a:r>
            <a:r>
              <a:rPr lang="en-US" sz="3200" dirty="0" smtClean="0">
                <a:solidFill>
                  <a:schemeClr val="tx1"/>
                </a:solidFill>
              </a:rPr>
              <a:t>positive…., </a:t>
            </a:r>
            <a:r>
              <a:rPr lang="en-US" sz="3200" dirty="0">
                <a:solidFill>
                  <a:schemeClr val="tx1"/>
                </a:solidFill>
              </a:rPr>
              <a:t>but also have some suggestions for how it can be improved.”</a:t>
            </a:r>
          </a:p>
          <a:p>
            <a:pPr lvl="0">
              <a:lnSpc>
                <a:spcPct val="120000"/>
              </a:lnSpc>
            </a:pPr>
            <a:r>
              <a:rPr lang="en-US" sz="3200" dirty="0">
                <a:solidFill>
                  <a:schemeClr val="tx1"/>
                </a:solidFill>
              </a:rPr>
              <a:t>C</a:t>
            </a:r>
            <a:r>
              <a:rPr lang="en-US" sz="3200" dirty="0" smtClean="0">
                <a:solidFill>
                  <a:schemeClr val="tx1"/>
                </a:solidFill>
              </a:rPr>
              <a:t>omment </a:t>
            </a:r>
            <a:r>
              <a:rPr lang="en-US" sz="3200" dirty="0">
                <a:solidFill>
                  <a:schemeClr val="tx1"/>
                </a:solidFill>
              </a:rPr>
              <a:t>and response matrix </a:t>
            </a:r>
            <a:r>
              <a:rPr lang="en-US" sz="3200" dirty="0" smtClean="0">
                <a:solidFill>
                  <a:schemeClr val="tx1"/>
                </a:solidFill>
              </a:rPr>
              <a:t>– response and revisions</a:t>
            </a:r>
            <a:endParaRPr lang="en-US" sz="3200" dirty="0">
              <a:solidFill>
                <a:schemeClr val="tx1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The </a:t>
            </a:r>
            <a:r>
              <a:rPr lang="en-US" sz="3200" dirty="0">
                <a:solidFill>
                  <a:schemeClr val="tx1"/>
                </a:solidFill>
              </a:rPr>
              <a:t>revised </a:t>
            </a:r>
            <a:r>
              <a:rPr lang="en-US" sz="3200" dirty="0" smtClean="0">
                <a:solidFill>
                  <a:schemeClr val="tx1"/>
                </a:solidFill>
              </a:rPr>
              <a:t>final report </a:t>
            </a:r>
            <a:r>
              <a:rPr lang="en-US" sz="3200" dirty="0">
                <a:solidFill>
                  <a:schemeClr val="tx1"/>
                </a:solidFill>
              </a:rPr>
              <a:t>was approved by </a:t>
            </a:r>
            <a:r>
              <a:rPr lang="en-US" sz="3200" dirty="0" smtClean="0">
                <a:solidFill>
                  <a:schemeClr val="tx1"/>
                </a:solidFill>
              </a:rPr>
              <a:t>CMER</a:t>
            </a:r>
          </a:p>
          <a:p>
            <a:pPr lvl="0">
              <a:lnSpc>
                <a:spcPct val="120000"/>
              </a:lnSpc>
            </a:pPr>
            <a:r>
              <a:rPr lang="en-US" sz="3200" dirty="0" smtClean="0">
                <a:solidFill>
                  <a:schemeClr val="tx1"/>
                </a:solidFill>
              </a:rPr>
              <a:t>Next step = manuscript submission to Ecological Applications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0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1"/>
          <p:cNvPicPr>
            <a:picLocks noChangeAspect="1" noChangeArrowheads="1"/>
          </p:cNvPicPr>
          <p:nvPr/>
        </p:nvPicPr>
        <p:blipFill>
          <a:blip r:embed="rId3" cstate="print">
            <a:lum bright="8000"/>
          </a:blip>
          <a:srcRect r="1237" b="2047"/>
          <a:stretch>
            <a:fillRect/>
          </a:stretch>
        </p:blipFill>
        <p:spPr bwMode="auto">
          <a:xfrm>
            <a:off x="914400" y="2133600"/>
            <a:ext cx="7620000" cy="4565999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981200"/>
          </a:xfrm>
        </p:spPr>
        <p:txBody>
          <a:bodyPr>
            <a:normAutofit fontScale="90000"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Washington Forest Practice Rules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- </a:t>
            </a: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Riparian Buffer</a:t>
            </a:r>
            <a:b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700" b="1" i="1" dirty="0"/>
              <a:t>What roles do RMZs, UMAs, and other forest patches play in maintaining species and providing structural and vegetative characteristics thought to be important to wildlife?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257800" y="762000"/>
            <a:ext cx="3886200" cy="5943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PRESCRIPTIONS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Random selection and prescription application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CONTROL:  No harvest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NARROW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 m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(SD=9.1) 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400" b="0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WIDE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: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400" noProof="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m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(SD=15.5)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                         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387"/>
            <a:ext cx="5181600" cy="670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2400" y="685800"/>
            <a:ext cx="3962400" cy="5867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</a:p>
          <a:p>
            <a:pPr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tabLst>
                <a:tab pos="800100" algn="l"/>
              </a:tabLst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1993 -&gt; sampling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1994 -&gt; 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harvesting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1995-1996 -&gt; sampling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Pearson and Manuwal 2001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2003-2004 -&gt; sampling</a:t>
            </a:r>
          </a:p>
          <a:p>
            <a:pPr lvl="1"/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Pearson</a:t>
            </a:r>
            <a:r>
              <a:rPr lang="en-U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Giovanini,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Jones, and Kroll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858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1197_bef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1828800"/>
            <a:ext cx="4143375" cy="3200400"/>
          </a:xfrm>
          <a:prstGeom prst="rect">
            <a:avLst/>
          </a:prstGeom>
          <a:ln w="127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20485" name="Picture 63" descr="1099_afte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0"/>
            <a:ext cx="4143375" cy="3200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" name="Group 91"/>
          <p:cNvGrpSpPr>
            <a:grpSpLocks/>
          </p:cNvGrpSpPr>
          <p:nvPr/>
        </p:nvGrpSpPr>
        <p:grpSpPr bwMode="auto">
          <a:xfrm>
            <a:off x="5943600" y="2286000"/>
            <a:ext cx="1689100" cy="2551113"/>
            <a:chOff x="1414914" y="558265"/>
            <a:chExt cx="1771049" cy="2675824"/>
          </a:xfrm>
        </p:grpSpPr>
        <p:sp>
          <p:nvSpPr>
            <p:cNvPr id="71" name="Freeform 70"/>
            <p:cNvSpPr/>
            <p:nvPr/>
          </p:nvSpPr>
          <p:spPr>
            <a:xfrm>
              <a:off x="1689560" y="558265"/>
              <a:ext cx="1146854" cy="2357788"/>
            </a:xfrm>
            <a:custGeom>
              <a:avLst/>
              <a:gdLst>
                <a:gd name="connsiteX0" fmla="*/ 630455 w 1147011"/>
                <a:gd name="connsiteY0" fmla="*/ 0 h 2358190"/>
                <a:gd name="connsiteX1" fmla="*/ 697832 w 1147011"/>
                <a:gd name="connsiteY1" fmla="*/ 67377 h 2358190"/>
                <a:gd name="connsiteX2" fmla="*/ 794085 w 1147011"/>
                <a:gd name="connsiteY2" fmla="*/ 173255 h 2358190"/>
                <a:gd name="connsiteX3" fmla="*/ 794085 w 1147011"/>
                <a:gd name="connsiteY3" fmla="*/ 269508 h 2358190"/>
                <a:gd name="connsiteX4" fmla="*/ 803710 w 1147011"/>
                <a:gd name="connsiteY4" fmla="*/ 385011 h 2358190"/>
                <a:gd name="connsiteX5" fmla="*/ 861462 w 1147011"/>
                <a:gd name="connsiteY5" fmla="*/ 481263 h 2358190"/>
                <a:gd name="connsiteX6" fmla="*/ 909588 w 1147011"/>
                <a:gd name="connsiteY6" fmla="*/ 577516 h 2358190"/>
                <a:gd name="connsiteX7" fmla="*/ 1005841 w 1147011"/>
                <a:gd name="connsiteY7" fmla="*/ 673769 h 2358190"/>
                <a:gd name="connsiteX8" fmla="*/ 1063592 w 1147011"/>
                <a:gd name="connsiteY8" fmla="*/ 760396 h 2358190"/>
                <a:gd name="connsiteX9" fmla="*/ 1111719 w 1147011"/>
                <a:gd name="connsiteY9" fmla="*/ 837398 h 2358190"/>
                <a:gd name="connsiteX10" fmla="*/ 1140594 w 1147011"/>
                <a:gd name="connsiteY10" fmla="*/ 924026 h 2358190"/>
                <a:gd name="connsiteX11" fmla="*/ 1140594 w 1147011"/>
                <a:gd name="connsiteY11" fmla="*/ 1058779 h 2358190"/>
                <a:gd name="connsiteX12" fmla="*/ 1102093 w 1147011"/>
                <a:gd name="connsiteY12" fmla="*/ 1145407 h 2358190"/>
                <a:gd name="connsiteX13" fmla="*/ 1034716 w 1147011"/>
                <a:gd name="connsiteY13" fmla="*/ 1251284 h 2358190"/>
                <a:gd name="connsiteX14" fmla="*/ 919213 w 1147011"/>
                <a:gd name="connsiteY14" fmla="*/ 1299411 h 2358190"/>
                <a:gd name="connsiteX15" fmla="*/ 774834 w 1147011"/>
                <a:gd name="connsiteY15" fmla="*/ 1318661 h 2358190"/>
                <a:gd name="connsiteX16" fmla="*/ 611205 w 1147011"/>
                <a:gd name="connsiteY16" fmla="*/ 1347537 h 2358190"/>
                <a:gd name="connsiteX17" fmla="*/ 495702 w 1147011"/>
                <a:gd name="connsiteY17" fmla="*/ 1386038 h 2358190"/>
                <a:gd name="connsiteX18" fmla="*/ 370573 w 1147011"/>
                <a:gd name="connsiteY18" fmla="*/ 1453415 h 2358190"/>
                <a:gd name="connsiteX19" fmla="*/ 197319 w 1147011"/>
                <a:gd name="connsiteY19" fmla="*/ 1578543 h 2358190"/>
                <a:gd name="connsiteX20" fmla="*/ 129942 w 1147011"/>
                <a:gd name="connsiteY20" fmla="*/ 1674796 h 2358190"/>
                <a:gd name="connsiteX21" fmla="*/ 24064 w 1147011"/>
                <a:gd name="connsiteY21" fmla="*/ 1838426 h 2358190"/>
                <a:gd name="connsiteX22" fmla="*/ 4813 w 1147011"/>
                <a:gd name="connsiteY22" fmla="*/ 1953929 h 2358190"/>
                <a:gd name="connsiteX23" fmla="*/ 52940 w 1147011"/>
                <a:gd name="connsiteY23" fmla="*/ 2079057 h 2358190"/>
                <a:gd name="connsiteX24" fmla="*/ 62565 w 1147011"/>
                <a:gd name="connsiteY24" fmla="*/ 2204186 h 2358190"/>
                <a:gd name="connsiteX25" fmla="*/ 110691 w 1147011"/>
                <a:gd name="connsiteY25" fmla="*/ 2290813 h 2358190"/>
                <a:gd name="connsiteX26" fmla="*/ 206944 w 1147011"/>
                <a:gd name="connsiteY26" fmla="*/ 2329314 h 2358190"/>
                <a:gd name="connsiteX27" fmla="*/ 293571 w 1147011"/>
                <a:gd name="connsiteY27" fmla="*/ 2358190 h 2358190"/>
                <a:gd name="connsiteX28" fmla="*/ 322447 w 1147011"/>
                <a:gd name="connsiteY28" fmla="*/ 2329314 h 2358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147011" h="2358190">
                  <a:moveTo>
                    <a:pt x="630455" y="0"/>
                  </a:moveTo>
                  <a:cubicBezTo>
                    <a:pt x="652914" y="22459"/>
                    <a:pt x="670560" y="38501"/>
                    <a:pt x="697832" y="67377"/>
                  </a:cubicBezTo>
                  <a:cubicBezTo>
                    <a:pt x="725104" y="96253"/>
                    <a:pt x="778043" y="139567"/>
                    <a:pt x="794085" y="173255"/>
                  </a:cubicBezTo>
                  <a:cubicBezTo>
                    <a:pt x="810127" y="206944"/>
                    <a:pt x="792481" y="234215"/>
                    <a:pt x="794085" y="269508"/>
                  </a:cubicBezTo>
                  <a:cubicBezTo>
                    <a:pt x="795689" y="304801"/>
                    <a:pt x="792481" y="349719"/>
                    <a:pt x="803710" y="385011"/>
                  </a:cubicBezTo>
                  <a:cubicBezTo>
                    <a:pt x="814939" y="420303"/>
                    <a:pt x="843816" y="449179"/>
                    <a:pt x="861462" y="481263"/>
                  </a:cubicBezTo>
                  <a:cubicBezTo>
                    <a:pt x="879108" y="513347"/>
                    <a:pt x="885525" y="545432"/>
                    <a:pt x="909588" y="577516"/>
                  </a:cubicBezTo>
                  <a:cubicBezTo>
                    <a:pt x="933651" y="609600"/>
                    <a:pt x="980174" y="643289"/>
                    <a:pt x="1005841" y="673769"/>
                  </a:cubicBezTo>
                  <a:cubicBezTo>
                    <a:pt x="1031508" y="704249"/>
                    <a:pt x="1045946" y="733125"/>
                    <a:pt x="1063592" y="760396"/>
                  </a:cubicBezTo>
                  <a:cubicBezTo>
                    <a:pt x="1081238" y="787667"/>
                    <a:pt x="1098885" y="810126"/>
                    <a:pt x="1111719" y="837398"/>
                  </a:cubicBezTo>
                  <a:cubicBezTo>
                    <a:pt x="1124553" y="864670"/>
                    <a:pt x="1135782" y="887129"/>
                    <a:pt x="1140594" y="924026"/>
                  </a:cubicBezTo>
                  <a:cubicBezTo>
                    <a:pt x="1145406" y="960923"/>
                    <a:pt x="1147011" y="1021882"/>
                    <a:pt x="1140594" y="1058779"/>
                  </a:cubicBezTo>
                  <a:cubicBezTo>
                    <a:pt x="1134177" y="1095676"/>
                    <a:pt x="1119739" y="1113323"/>
                    <a:pt x="1102093" y="1145407"/>
                  </a:cubicBezTo>
                  <a:cubicBezTo>
                    <a:pt x="1084447" y="1177491"/>
                    <a:pt x="1065196" y="1225617"/>
                    <a:pt x="1034716" y="1251284"/>
                  </a:cubicBezTo>
                  <a:cubicBezTo>
                    <a:pt x="1004236" y="1276951"/>
                    <a:pt x="962527" y="1288182"/>
                    <a:pt x="919213" y="1299411"/>
                  </a:cubicBezTo>
                  <a:cubicBezTo>
                    <a:pt x="875899" y="1310641"/>
                    <a:pt x="826169" y="1310640"/>
                    <a:pt x="774834" y="1318661"/>
                  </a:cubicBezTo>
                  <a:cubicBezTo>
                    <a:pt x="723499" y="1326682"/>
                    <a:pt x="657727" y="1336308"/>
                    <a:pt x="611205" y="1347537"/>
                  </a:cubicBezTo>
                  <a:cubicBezTo>
                    <a:pt x="564683" y="1358766"/>
                    <a:pt x="535807" y="1368392"/>
                    <a:pt x="495702" y="1386038"/>
                  </a:cubicBezTo>
                  <a:cubicBezTo>
                    <a:pt x="455597" y="1403684"/>
                    <a:pt x="420303" y="1421331"/>
                    <a:pt x="370573" y="1453415"/>
                  </a:cubicBezTo>
                  <a:cubicBezTo>
                    <a:pt x="320843" y="1485499"/>
                    <a:pt x="237424" y="1541646"/>
                    <a:pt x="197319" y="1578543"/>
                  </a:cubicBezTo>
                  <a:cubicBezTo>
                    <a:pt x="157214" y="1615440"/>
                    <a:pt x="158818" y="1631482"/>
                    <a:pt x="129942" y="1674796"/>
                  </a:cubicBezTo>
                  <a:cubicBezTo>
                    <a:pt x="101066" y="1718110"/>
                    <a:pt x="44919" y="1791904"/>
                    <a:pt x="24064" y="1838426"/>
                  </a:cubicBezTo>
                  <a:cubicBezTo>
                    <a:pt x="3209" y="1884948"/>
                    <a:pt x="0" y="1913824"/>
                    <a:pt x="4813" y="1953929"/>
                  </a:cubicBezTo>
                  <a:cubicBezTo>
                    <a:pt x="9626" y="1994034"/>
                    <a:pt x="43315" y="2037348"/>
                    <a:pt x="52940" y="2079057"/>
                  </a:cubicBezTo>
                  <a:cubicBezTo>
                    <a:pt x="62565" y="2120767"/>
                    <a:pt x="52940" y="2168894"/>
                    <a:pt x="62565" y="2204186"/>
                  </a:cubicBezTo>
                  <a:cubicBezTo>
                    <a:pt x="72190" y="2239478"/>
                    <a:pt x="86628" y="2269958"/>
                    <a:pt x="110691" y="2290813"/>
                  </a:cubicBezTo>
                  <a:cubicBezTo>
                    <a:pt x="134754" y="2311668"/>
                    <a:pt x="176464" y="2318084"/>
                    <a:pt x="206944" y="2329314"/>
                  </a:cubicBezTo>
                  <a:cubicBezTo>
                    <a:pt x="237424" y="2340544"/>
                    <a:pt x="274321" y="2358190"/>
                    <a:pt x="293571" y="2358190"/>
                  </a:cubicBezTo>
                  <a:cubicBezTo>
                    <a:pt x="312821" y="2358190"/>
                    <a:pt x="317634" y="2343752"/>
                    <a:pt x="322447" y="2329314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2801459" y="1305898"/>
              <a:ext cx="384504" cy="194817"/>
            </a:xfrm>
            <a:custGeom>
              <a:avLst/>
              <a:gdLst>
                <a:gd name="connsiteX0" fmla="*/ 0 w 385011"/>
                <a:gd name="connsiteY0" fmla="*/ 51334 h 195713"/>
                <a:gd name="connsiteX1" fmla="*/ 96253 w 385011"/>
                <a:gd name="connsiteY1" fmla="*/ 3208 h 195713"/>
                <a:gd name="connsiteX2" fmla="*/ 173255 w 385011"/>
                <a:gd name="connsiteY2" fmla="*/ 32084 h 195713"/>
                <a:gd name="connsiteX3" fmla="*/ 327259 w 385011"/>
                <a:gd name="connsiteY3" fmla="*/ 80210 h 195713"/>
                <a:gd name="connsiteX4" fmla="*/ 385011 w 385011"/>
                <a:gd name="connsiteY4" fmla="*/ 195713 h 19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11" h="195713">
                  <a:moveTo>
                    <a:pt x="0" y="51334"/>
                  </a:moveTo>
                  <a:cubicBezTo>
                    <a:pt x="33688" y="28875"/>
                    <a:pt x="67377" y="6416"/>
                    <a:pt x="96253" y="3208"/>
                  </a:cubicBezTo>
                  <a:cubicBezTo>
                    <a:pt x="125129" y="0"/>
                    <a:pt x="134754" y="19250"/>
                    <a:pt x="173255" y="32084"/>
                  </a:cubicBezTo>
                  <a:cubicBezTo>
                    <a:pt x="211756" y="44918"/>
                    <a:pt x="291966" y="52939"/>
                    <a:pt x="327259" y="80210"/>
                  </a:cubicBezTo>
                  <a:cubicBezTo>
                    <a:pt x="362552" y="107481"/>
                    <a:pt x="373781" y="151597"/>
                    <a:pt x="385011" y="195713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>
              <a:off x="2829756" y="1655570"/>
              <a:ext cx="307937" cy="404620"/>
            </a:xfrm>
            <a:custGeom>
              <a:avLst/>
              <a:gdLst>
                <a:gd name="connsiteX0" fmla="*/ 0 w 308008"/>
                <a:gd name="connsiteY0" fmla="*/ 0 h 404261"/>
                <a:gd name="connsiteX1" fmla="*/ 86627 w 308008"/>
                <a:gd name="connsiteY1" fmla="*/ 57751 h 404261"/>
                <a:gd name="connsiteX2" fmla="*/ 163629 w 308008"/>
                <a:gd name="connsiteY2" fmla="*/ 115503 h 404261"/>
                <a:gd name="connsiteX3" fmla="*/ 154004 w 308008"/>
                <a:gd name="connsiteY3" fmla="*/ 173254 h 404261"/>
                <a:gd name="connsiteX4" fmla="*/ 163629 w 308008"/>
                <a:gd name="connsiteY4" fmla="*/ 231006 h 404261"/>
                <a:gd name="connsiteX5" fmla="*/ 221381 w 308008"/>
                <a:gd name="connsiteY5" fmla="*/ 317633 h 404261"/>
                <a:gd name="connsiteX6" fmla="*/ 288758 w 308008"/>
                <a:gd name="connsiteY6" fmla="*/ 375385 h 404261"/>
                <a:gd name="connsiteX7" fmla="*/ 308008 w 308008"/>
                <a:gd name="connsiteY7" fmla="*/ 404261 h 40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008" h="404261">
                  <a:moveTo>
                    <a:pt x="0" y="0"/>
                  </a:moveTo>
                  <a:cubicBezTo>
                    <a:pt x="29678" y="19250"/>
                    <a:pt x="59356" y="38501"/>
                    <a:pt x="86627" y="57751"/>
                  </a:cubicBezTo>
                  <a:cubicBezTo>
                    <a:pt x="113899" y="77002"/>
                    <a:pt x="152400" y="96253"/>
                    <a:pt x="163629" y="115503"/>
                  </a:cubicBezTo>
                  <a:cubicBezTo>
                    <a:pt x="174858" y="134753"/>
                    <a:pt x="154004" y="154004"/>
                    <a:pt x="154004" y="173254"/>
                  </a:cubicBezTo>
                  <a:cubicBezTo>
                    <a:pt x="154004" y="192504"/>
                    <a:pt x="152400" y="206943"/>
                    <a:pt x="163629" y="231006"/>
                  </a:cubicBezTo>
                  <a:cubicBezTo>
                    <a:pt x="174858" y="255069"/>
                    <a:pt x="200526" y="293570"/>
                    <a:pt x="221381" y="317633"/>
                  </a:cubicBezTo>
                  <a:cubicBezTo>
                    <a:pt x="242236" y="341696"/>
                    <a:pt x="274320" y="360947"/>
                    <a:pt x="288758" y="375385"/>
                  </a:cubicBezTo>
                  <a:cubicBezTo>
                    <a:pt x="303196" y="389823"/>
                    <a:pt x="305602" y="397042"/>
                    <a:pt x="308008" y="404261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>
              <a:off x="2598388" y="1828741"/>
              <a:ext cx="204735" cy="944114"/>
            </a:xfrm>
            <a:custGeom>
              <a:avLst/>
              <a:gdLst>
                <a:gd name="connsiteX0" fmla="*/ 115503 w 203735"/>
                <a:gd name="connsiteY0" fmla="*/ 0 h 943275"/>
                <a:gd name="connsiteX1" fmla="*/ 163630 w 203735"/>
                <a:gd name="connsiteY1" fmla="*/ 105877 h 943275"/>
                <a:gd name="connsiteX2" fmla="*/ 173255 w 203735"/>
                <a:gd name="connsiteY2" fmla="*/ 154004 h 943275"/>
                <a:gd name="connsiteX3" fmla="*/ 154004 w 203735"/>
                <a:gd name="connsiteY3" fmla="*/ 211755 h 943275"/>
                <a:gd name="connsiteX4" fmla="*/ 163630 w 203735"/>
                <a:gd name="connsiteY4" fmla="*/ 269507 h 943275"/>
                <a:gd name="connsiteX5" fmla="*/ 173255 w 203735"/>
                <a:gd name="connsiteY5" fmla="*/ 317633 h 943275"/>
                <a:gd name="connsiteX6" fmla="*/ 202131 w 203735"/>
                <a:gd name="connsiteY6" fmla="*/ 375385 h 943275"/>
                <a:gd name="connsiteX7" fmla="*/ 163630 w 203735"/>
                <a:gd name="connsiteY7" fmla="*/ 404261 h 943275"/>
                <a:gd name="connsiteX8" fmla="*/ 134754 w 203735"/>
                <a:gd name="connsiteY8" fmla="*/ 471637 h 943275"/>
                <a:gd name="connsiteX9" fmla="*/ 67377 w 203735"/>
                <a:gd name="connsiteY9" fmla="*/ 539014 h 943275"/>
                <a:gd name="connsiteX10" fmla="*/ 38501 w 203735"/>
                <a:gd name="connsiteY10" fmla="*/ 654517 h 943275"/>
                <a:gd name="connsiteX11" fmla="*/ 19251 w 203735"/>
                <a:gd name="connsiteY11" fmla="*/ 760395 h 943275"/>
                <a:gd name="connsiteX12" fmla="*/ 9625 w 203735"/>
                <a:gd name="connsiteY12" fmla="*/ 856648 h 943275"/>
                <a:gd name="connsiteX13" fmla="*/ 0 w 203735"/>
                <a:gd name="connsiteY13" fmla="*/ 943275 h 94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3735" h="943275">
                  <a:moveTo>
                    <a:pt x="115503" y="0"/>
                  </a:moveTo>
                  <a:cubicBezTo>
                    <a:pt x="134754" y="40105"/>
                    <a:pt x="154005" y="80210"/>
                    <a:pt x="163630" y="105877"/>
                  </a:cubicBezTo>
                  <a:cubicBezTo>
                    <a:pt x="173255" y="131544"/>
                    <a:pt x="174859" y="136358"/>
                    <a:pt x="173255" y="154004"/>
                  </a:cubicBezTo>
                  <a:cubicBezTo>
                    <a:pt x="171651" y="171650"/>
                    <a:pt x="155608" y="192505"/>
                    <a:pt x="154004" y="211755"/>
                  </a:cubicBezTo>
                  <a:cubicBezTo>
                    <a:pt x="152400" y="231005"/>
                    <a:pt x="160422" y="251861"/>
                    <a:pt x="163630" y="269507"/>
                  </a:cubicBezTo>
                  <a:cubicBezTo>
                    <a:pt x="166838" y="287153"/>
                    <a:pt x="166838" y="299987"/>
                    <a:pt x="173255" y="317633"/>
                  </a:cubicBezTo>
                  <a:cubicBezTo>
                    <a:pt x="179672" y="335279"/>
                    <a:pt x="203735" y="360947"/>
                    <a:pt x="202131" y="375385"/>
                  </a:cubicBezTo>
                  <a:cubicBezTo>
                    <a:pt x="200527" y="389823"/>
                    <a:pt x="174859" y="388219"/>
                    <a:pt x="163630" y="404261"/>
                  </a:cubicBezTo>
                  <a:cubicBezTo>
                    <a:pt x="152401" y="420303"/>
                    <a:pt x="150796" y="449178"/>
                    <a:pt x="134754" y="471637"/>
                  </a:cubicBezTo>
                  <a:cubicBezTo>
                    <a:pt x="118712" y="494096"/>
                    <a:pt x="83419" y="508534"/>
                    <a:pt x="67377" y="539014"/>
                  </a:cubicBezTo>
                  <a:cubicBezTo>
                    <a:pt x="51335" y="569494"/>
                    <a:pt x="46522" y="617620"/>
                    <a:pt x="38501" y="654517"/>
                  </a:cubicBezTo>
                  <a:cubicBezTo>
                    <a:pt x="30480" y="691414"/>
                    <a:pt x="24064" y="726706"/>
                    <a:pt x="19251" y="760395"/>
                  </a:cubicBezTo>
                  <a:cubicBezTo>
                    <a:pt x="14438" y="794084"/>
                    <a:pt x="12833" y="826168"/>
                    <a:pt x="9625" y="856648"/>
                  </a:cubicBezTo>
                  <a:cubicBezTo>
                    <a:pt x="6417" y="887128"/>
                    <a:pt x="3208" y="915201"/>
                    <a:pt x="0" y="943275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5" name="Freeform 74"/>
            <p:cNvSpPr/>
            <p:nvPr/>
          </p:nvSpPr>
          <p:spPr>
            <a:xfrm>
              <a:off x="2771498" y="2223370"/>
              <a:ext cx="71574" cy="596108"/>
            </a:xfrm>
            <a:custGeom>
              <a:avLst/>
              <a:gdLst>
                <a:gd name="connsiteX0" fmla="*/ 19250 w 70585"/>
                <a:gd name="connsiteY0" fmla="*/ 0 h 596767"/>
                <a:gd name="connsiteX1" fmla="*/ 48126 w 70585"/>
                <a:gd name="connsiteY1" fmla="*/ 77002 h 596767"/>
                <a:gd name="connsiteX2" fmla="*/ 28876 w 70585"/>
                <a:gd name="connsiteY2" fmla="*/ 154005 h 596767"/>
                <a:gd name="connsiteX3" fmla="*/ 67377 w 70585"/>
                <a:gd name="connsiteY3" fmla="*/ 250257 h 596767"/>
                <a:gd name="connsiteX4" fmla="*/ 48126 w 70585"/>
                <a:gd name="connsiteY4" fmla="*/ 327259 h 596767"/>
                <a:gd name="connsiteX5" fmla="*/ 38501 w 70585"/>
                <a:gd name="connsiteY5" fmla="*/ 404261 h 596767"/>
                <a:gd name="connsiteX6" fmla="*/ 19250 w 70585"/>
                <a:gd name="connsiteY6" fmla="*/ 481263 h 596767"/>
                <a:gd name="connsiteX7" fmla="*/ 0 w 70585"/>
                <a:gd name="connsiteY7" fmla="*/ 596767 h 596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585" h="596767">
                  <a:moveTo>
                    <a:pt x="19250" y="0"/>
                  </a:moveTo>
                  <a:cubicBezTo>
                    <a:pt x="32886" y="25667"/>
                    <a:pt x="46522" y="51335"/>
                    <a:pt x="48126" y="77002"/>
                  </a:cubicBezTo>
                  <a:cubicBezTo>
                    <a:pt x="49730" y="102670"/>
                    <a:pt x="25668" y="125129"/>
                    <a:pt x="28876" y="154005"/>
                  </a:cubicBezTo>
                  <a:cubicBezTo>
                    <a:pt x="32085" y="182881"/>
                    <a:pt x="64169" y="221381"/>
                    <a:pt x="67377" y="250257"/>
                  </a:cubicBezTo>
                  <a:cubicBezTo>
                    <a:pt x="70585" y="279133"/>
                    <a:pt x="52939" y="301592"/>
                    <a:pt x="48126" y="327259"/>
                  </a:cubicBezTo>
                  <a:cubicBezTo>
                    <a:pt x="43313" y="352926"/>
                    <a:pt x="43314" y="378594"/>
                    <a:pt x="38501" y="404261"/>
                  </a:cubicBezTo>
                  <a:cubicBezTo>
                    <a:pt x="33688" y="429928"/>
                    <a:pt x="25667" y="449179"/>
                    <a:pt x="19250" y="481263"/>
                  </a:cubicBezTo>
                  <a:cubicBezTo>
                    <a:pt x="12833" y="513347"/>
                    <a:pt x="6416" y="555057"/>
                    <a:pt x="0" y="596767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>
              <a:off x="1443211" y="2354914"/>
              <a:ext cx="279639" cy="33302"/>
            </a:xfrm>
            <a:custGeom>
              <a:avLst/>
              <a:gdLst>
                <a:gd name="connsiteX0" fmla="*/ 279133 w 279133"/>
                <a:gd name="connsiteY0" fmla="*/ 12834 h 33688"/>
                <a:gd name="connsiteX1" fmla="*/ 231007 w 279133"/>
                <a:gd name="connsiteY1" fmla="*/ 32084 h 33688"/>
                <a:gd name="connsiteX2" fmla="*/ 202131 w 279133"/>
                <a:gd name="connsiteY2" fmla="*/ 22459 h 33688"/>
                <a:gd name="connsiteX3" fmla="*/ 134754 w 279133"/>
                <a:gd name="connsiteY3" fmla="*/ 3208 h 33688"/>
                <a:gd name="connsiteX4" fmla="*/ 57752 w 279133"/>
                <a:gd name="connsiteY4" fmla="*/ 3208 h 33688"/>
                <a:gd name="connsiteX5" fmla="*/ 0 w 279133"/>
                <a:gd name="connsiteY5" fmla="*/ 12834 h 33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79133" h="33688">
                  <a:moveTo>
                    <a:pt x="279133" y="12834"/>
                  </a:moveTo>
                  <a:cubicBezTo>
                    <a:pt x="261487" y="21657"/>
                    <a:pt x="243841" y="30480"/>
                    <a:pt x="231007" y="32084"/>
                  </a:cubicBezTo>
                  <a:cubicBezTo>
                    <a:pt x="218173" y="33688"/>
                    <a:pt x="218173" y="27272"/>
                    <a:pt x="202131" y="22459"/>
                  </a:cubicBezTo>
                  <a:cubicBezTo>
                    <a:pt x="186089" y="17646"/>
                    <a:pt x="158817" y="6416"/>
                    <a:pt x="134754" y="3208"/>
                  </a:cubicBezTo>
                  <a:cubicBezTo>
                    <a:pt x="110691" y="0"/>
                    <a:pt x="80211" y="1604"/>
                    <a:pt x="57752" y="3208"/>
                  </a:cubicBezTo>
                  <a:cubicBezTo>
                    <a:pt x="35293" y="4812"/>
                    <a:pt x="17646" y="8823"/>
                    <a:pt x="0" y="12834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463186" y="2406531"/>
              <a:ext cx="249678" cy="53283"/>
            </a:xfrm>
            <a:custGeom>
              <a:avLst/>
              <a:gdLst>
                <a:gd name="connsiteX0" fmla="*/ 250257 w 250257"/>
                <a:gd name="connsiteY0" fmla="*/ 0 h 52939"/>
                <a:gd name="connsiteX1" fmla="*/ 192505 w 250257"/>
                <a:gd name="connsiteY1" fmla="*/ 19250 h 52939"/>
                <a:gd name="connsiteX2" fmla="*/ 48126 w 250257"/>
                <a:gd name="connsiteY2" fmla="*/ 48126 h 52939"/>
                <a:gd name="connsiteX3" fmla="*/ 0 w 250257"/>
                <a:gd name="connsiteY3" fmla="*/ 48126 h 5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257" h="52939">
                  <a:moveTo>
                    <a:pt x="250257" y="0"/>
                  </a:moveTo>
                  <a:cubicBezTo>
                    <a:pt x="238225" y="5614"/>
                    <a:pt x="226193" y="11229"/>
                    <a:pt x="192505" y="19250"/>
                  </a:cubicBezTo>
                  <a:cubicBezTo>
                    <a:pt x="158817" y="27271"/>
                    <a:pt x="80210" y="43313"/>
                    <a:pt x="48126" y="48126"/>
                  </a:cubicBezTo>
                  <a:cubicBezTo>
                    <a:pt x="16042" y="52939"/>
                    <a:pt x="8021" y="50532"/>
                    <a:pt x="0" y="48126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414914" y="2732892"/>
              <a:ext cx="327911" cy="241441"/>
            </a:xfrm>
            <a:custGeom>
              <a:avLst/>
              <a:gdLst>
                <a:gd name="connsiteX0" fmla="*/ 327259 w 327259"/>
                <a:gd name="connsiteY0" fmla="*/ 0 h 240631"/>
                <a:gd name="connsiteX1" fmla="*/ 259882 w 327259"/>
                <a:gd name="connsiteY1" fmla="*/ 48126 h 240631"/>
                <a:gd name="connsiteX2" fmla="*/ 211755 w 327259"/>
                <a:gd name="connsiteY2" fmla="*/ 96252 h 240631"/>
                <a:gd name="connsiteX3" fmla="*/ 134753 w 327259"/>
                <a:gd name="connsiteY3" fmla="*/ 115503 h 240631"/>
                <a:gd name="connsiteX4" fmla="*/ 48126 w 327259"/>
                <a:gd name="connsiteY4" fmla="*/ 163629 h 240631"/>
                <a:gd name="connsiteX5" fmla="*/ 0 w 327259"/>
                <a:gd name="connsiteY5" fmla="*/ 240631 h 240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7259" h="240631">
                  <a:moveTo>
                    <a:pt x="327259" y="0"/>
                  </a:moveTo>
                  <a:cubicBezTo>
                    <a:pt x="303196" y="16042"/>
                    <a:pt x="279133" y="32084"/>
                    <a:pt x="259882" y="48126"/>
                  </a:cubicBezTo>
                  <a:cubicBezTo>
                    <a:pt x="240631" y="64168"/>
                    <a:pt x="232610" y="85023"/>
                    <a:pt x="211755" y="96252"/>
                  </a:cubicBezTo>
                  <a:cubicBezTo>
                    <a:pt x="190900" y="107481"/>
                    <a:pt x="162025" y="104273"/>
                    <a:pt x="134753" y="115503"/>
                  </a:cubicBezTo>
                  <a:cubicBezTo>
                    <a:pt x="107481" y="126733"/>
                    <a:pt x="70585" y="142775"/>
                    <a:pt x="48126" y="163629"/>
                  </a:cubicBezTo>
                  <a:cubicBezTo>
                    <a:pt x="25667" y="184483"/>
                    <a:pt x="12833" y="212557"/>
                    <a:pt x="0" y="240631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1789431" y="2859440"/>
              <a:ext cx="54929" cy="374649"/>
            </a:xfrm>
            <a:custGeom>
              <a:avLst/>
              <a:gdLst>
                <a:gd name="connsiteX0" fmla="*/ 11229 w 56147"/>
                <a:gd name="connsiteY0" fmla="*/ 0 h 375385"/>
                <a:gd name="connsiteX1" fmla="*/ 1604 w 56147"/>
                <a:gd name="connsiteY1" fmla="*/ 77002 h 375385"/>
                <a:gd name="connsiteX2" fmla="*/ 20854 w 56147"/>
                <a:gd name="connsiteY2" fmla="*/ 173254 h 375385"/>
                <a:gd name="connsiteX3" fmla="*/ 11229 w 56147"/>
                <a:gd name="connsiteY3" fmla="*/ 250257 h 375385"/>
                <a:gd name="connsiteX4" fmla="*/ 49730 w 56147"/>
                <a:gd name="connsiteY4" fmla="*/ 327259 h 375385"/>
                <a:gd name="connsiteX5" fmla="*/ 49730 w 56147"/>
                <a:gd name="connsiteY5" fmla="*/ 375385 h 375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147" h="375385">
                  <a:moveTo>
                    <a:pt x="11229" y="0"/>
                  </a:moveTo>
                  <a:cubicBezTo>
                    <a:pt x="5614" y="24063"/>
                    <a:pt x="0" y="48126"/>
                    <a:pt x="1604" y="77002"/>
                  </a:cubicBezTo>
                  <a:cubicBezTo>
                    <a:pt x="3208" y="105878"/>
                    <a:pt x="19250" y="144378"/>
                    <a:pt x="20854" y="173254"/>
                  </a:cubicBezTo>
                  <a:cubicBezTo>
                    <a:pt x="22458" y="202130"/>
                    <a:pt x="6416" y="224590"/>
                    <a:pt x="11229" y="250257"/>
                  </a:cubicBezTo>
                  <a:cubicBezTo>
                    <a:pt x="16042" y="275924"/>
                    <a:pt x="43313" y="306404"/>
                    <a:pt x="49730" y="327259"/>
                  </a:cubicBezTo>
                  <a:cubicBezTo>
                    <a:pt x="56147" y="348114"/>
                    <a:pt x="52938" y="361749"/>
                    <a:pt x="49730" y="375385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>
              <a:off x="2377006" y="1857047"/>
              <a:ext cx="259665" cy="626079"/>
            </a:xfrm>
            <a:custGeom>
              <a:avLst/>
              <a:gdLst>
                <a:gd name="connsiteX0" fmla="*/ 259882 w 259882"/>
                <a:gd name="connsiteY0" fmla="*/ 0 h 625642"/>
                <a:gd name="connsiteX1" fmla="*/ 211756 w 259882"/>
                <a:gd name="connsiteY1" fmla="*/ 77002 h 625642"/>
                <a:gd name="connsiteX2" fmla="*/ 173255 w 259882"/>
                <a:gd name="connsiteY2" fmla="*/ 134754 h 625642"/>
                <a:gd name="connsiteX3" fmla="*/ 134754 w 259882"/>
                <a:gd name="connsiteY3" fmla="*/ 202131 h 625642"/>
                <a:gd name="connsiteX4" fmla="*/ 125128 w 259882"/>
                <a:gd name="connsiteY4" fmla="*/ 259882 h 625642"/>
                <a:gd name="connsiteX5" fmla="*/ 125128 w 259882"/>
                <a:gd name="connsiteY5" fmla="*/ 327259 h 625642"/>
                <a:gd name="connsiteX6" fmla="*/ 105878 w 259882"/>
                <a:gd name="connsiteY6" fmla="*/ 365760 h 625642"/>
                <a:gd name="connsiteX7" fmla="*/ 86627 w 259882"/>
                <a:gd name="connsiteY7" fmla="*/ 404261 h 625642"/>
                <a:gd name="connsiteX8" fmla="*/ 86627 w 259882"/>
                <a:gd name="connsiteY8" fmla="*/ 442762 h 625642"/>
                <a:gd name="connsiteX9" fmla="*/ 57752 w 259882"/>
                <a:gd name="connsiteY9" fmla="*/ 510139 h 625642"/>
                <a:gd name="connsiteX10" fmla="*/ 28876 w 259882"/>
                <a:gd name="connsiteY10" fmla="*/ 548640 h 625642"/>
                <a:gd name="connsiteX11" fmla="*/ 0 w 259882"/>
                <a:gd name="connsiteY11" fmla="*/ 625642 h 6256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9882" h="625642">
                  <a:moveTo>
                    <a:pt x="259882" y="0"/>
                  </a:moveTo>
                  <a:cubicBezTo>
                    <a:pt x="243038" y="27271"/>
                    <a:pt x="226194" y="54543"/>
                    <a:pt x="211756" y="77002"/>
                  </a:cubicBezTo>
                  <a:cubicBezTo>
                    <a:pt x="197318" y="99461"/>
                    <a:pt x="186089" y="113899"/>
                    <a:pt x="173255" y="134754"/>
                  </a:cubicBezTo>
                  <a:cubicBezTo>
                    <a:pt x="160421" y="155609"/>
                    <a:pt x="142775" y="181276"/>
                    <a:pt x="134754" y="202131"/>
                  </a:cubicBezTo>
                  <a:cubicBezTo>
                    <a:pt x="126733" y="222986"/>
                    <a:pt x="126732" y="239027"/>
                    <a:pt x="125128" y="259882"/>
                  </a:cubicBezTo>
                  <a:cubicBezTo>
                    <a:pt x="123524" y="280737"/>
                    <a:pt x="128336" y="309613"/>
                    <a:pt x="125128" y="327259"/>
                  </a:cubicBezTo>
                  <a:cubicBezTo>
                    <a:pt x="121920" y="344905"/>
                    <a:pt x="105878" y="365760"/>
                    <a:pt x="105878" y="365760"/>
                  </a:cubicBezTo>
                  <a:cubicBezTo>
                    <a:pt x="99461" y="378594"/>
                    <a:pt x="89835" y="391427"/>
                    <a:pt x="86627" y="404261"/>
                  </a:cubicBezTo>
                  <a:cubicBezTo>
                    <a:pt x="83419" y="417095"/>
                    <a:pt x="91440" y="425116"/>
                    <a:pt x="86627" y="442762"/>
                  </a:cubicBezTo>
                  <a:cubicBezTo>
                    <a:pt x="81815" y="460408"/>
                    <a:pt x="67377" y="492493"/>
                    <a:pt x="57752" y="510139"/>
                  </a:cubicBezTo>
                  <a:cubicBezTo>
                    <a:pt x="48127" y="527785"/>
                    <a:pt x="38501" y="529390"/>
                    <a:pt x="28876" y="548640"/>
                  </a:cubicBezTo>
                  <a:cubicBezTo>
                    <a:pt x="19251" y="567891"/>
                    <a:pt x="9625" y="596766"/>
                    <a:pt x="0" y="625642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6150" name="Picture 64" descr="1197_aft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1828800"/>
            <a:ext cx="4143375" cy="32004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2057400" y="2743200"/>
            <a:ext cx="1317625" cy="1393825"/>
            <a:chOff x="1934678" y="4475747"/>
            <a:chExt cx="1347537" cy="1424539"/>
          </a:xfrm>
        </p:grpSpPr>
        <p:sp>
          <p:nvSpPr>
            <p:cNvPr id="94" name="Freeform 93"/>
            <p:cNvSpPr/>
            <p:nvPr/>
          </p:nvSpPr>
          <p:spPr>
            <a:xfrm>
              <a:off x="2002867" y="5204242"/>
              <a:ext cx="1279348" cy="348833"/>
            </a:xfrm>
            <a:custGeom>
              <a:avLst/>
              <a:gdLst>
                <a:gd name="connsiteX0" fmla="*/ 1280160 w 1280160"/>
                <a:gd name="connsiteY0" fmla="*/ 349718 h 349718"/>
                <a:gd name="connsiteX1" fmla="*/ 1135781 w 1280160"/>
                <a:gd name="connsiteY1" fmla="*/ 243840 h 349718"/>
                <a:gd name="connsiteX2" fmla="*/ 1049153 w 1280160"/>
                <a:gd name="connsiteY2" fmla="*/ 147587 h 349718"/>
                <a:gd name="connsiteX3" fmla="*/ 981777 w 1280160"/>
                <a:gd name="connsiteY3" fmla="*/ 80210 h 349718"/>
                <a:gd name="connsiteX4" fmla="*/ 914400 w 1280160"/>
                <a:gd name="connsiteY4" fmla="*/ 80210 h 349718"/>
                <a:gd name="connsiteX5" fmla="*/ 837398 w 1280160"/>
                <a:gd name="connsiteY5" fmla="*/ 60960 h 349718"/>
                <a:gd name="connsiteX6" fmla="*/ 760396 w 1280160"/>
                <a:gd name="connsiteY6" fmla="*/ 32084 h 349718"/>
                <a:gd name="connsiteX7" fmla="*/ 702644 w 1280160"/>
                <a:gd name="connsiteY7" fmla="*/ 3208 h 349718"/>
                <a:gd name="connsiteX8" fmla="*/ 644892 w 1280160"/>
                <a:gd name="connsiteY8" fmla="*/ 12834 h 349718"/>
                <a:gd name="connsiteX9" fmla="*/ 606391 w 1280160"/>
                <a:gd name="connsiteY9" fmla="*/ 70585 h 349718"/>
                <a:gd name="connsiteX10" fmla="*/ 529389 w 1280160"/>
                <a:gd name="connsiteY10" fmla="*/ 70585 h 349718"/>
                <a:gd name="connsiteX11" fmla="*/ 481263 w 1280160"/>
                <a:gd name="connsiteY11" fmla="*/ 51335 h 349718"/>
                <a:gd name="connsiteX12" fmla="*/ 385010 w 1280160"/>
                <a:gd name="connsiteY12" fmla="*/ 51335 h 349718"/>
                <a:gd name="connsiteX13" fmla="*/ 279132 w 1280160"/>
                <a:gd name="connsiteY13" fmla="*/ 99461 h 349718"/>
                <a:gd name="connsiteX14" fmla="*/ 163629 w 1280160"/>
                <a:gd name="connsiteY14" fmla="*/ 137962 h 349718"/>
                <a:gd name="connsiteX15" fmla="*/ 28876 w 1280160"/>
                <a:gd name="connsiteY15" fmla="*/ 195714 h 349718"/>
                <a:gd name="connsiteX16" fmla="*/ 0 w 1280160"/>
                <a:gd name="connsiteY16" fmla="*/ 243840 h 349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80160" h="349718">
                  <a:moveTo>
                    <a:pt x="1280160" y="349718"/>
                  </a:moveTo>
                  <a:cubicBezTo>
                    <a:pt x="1227221" y="313623"/>
                    <a:pt x="1174282" y="277528"/>
                    <a:pt x="1135781" y="243840"/>
                  </a:cubicBezTo>
                  <a:cubicBezTo>
                    <a:pt x="1097280" y="210152"/>
                    <a:pt x="1074820" y="174859"/>
                    <a:pt x="1049153" y="147587"/>
                  </a:cubicBezTo>
                  <a:cubicBezTo>
                    <a:pt x="1023486" y="120315"/>
                    <a:pt x="1004236" y="91440"/>
                    <a:pt x="981777" y="80210"/>
                  </a:cubicBezTo>
                  <a:cubicBezTo>
                    <a:pt x="959318" y="68981"/>
                    <a:pt x="938463" y="83418"/>
                    <a:pt x="914400" y="80210"/>
                  </a:cubicBezTo>
                  <a:cubicBezTo>
                    <a:pt x="890337" y="77002"/>
                    <a:pt x="863065" y="68981"/>
                    <a:pt x="837398" y="60960"/>
                  </a:cubicBezTo>
                  <a:cubicBezTo>
                    <a:pt x="811731" y="52939"/>
                    <a:pt x="782855" y="41709"/>
                    <a:pt x="760396" y="32084"/>
                  </a:cubicBezTo>
                  <a:cubicBezTo>
                    <a:pt x="737937" y="22459"/>
                    <a:pt x="721895" y="6416"/>
                    <a:pt x="702644" y="3208"/>
                  </a:cubicBezTo>
                  <a:cubicBezTo>
                    <a:pt x="683393" y="0"/>
                    <a:pt x="660934" y="1605"/>
                    <a:pt x="644892" y="12834"/>
                  </a:cubicBezTo>
                  <a:cubicBezTo>
                    <a:pt x="628850" y="24064"/>
                    <a:pt x="625641" y="60960"/>
                    <a:pt x="606391" y="70585"/>
                  </a:cubicBezTo>
                  <a:cubicBezTo>
                    <a:pt x="587141" y="80210"/>
                    <a:pt x="550244" y="73793"/>
                    <a:pt x="529389" y="70585"/>
                  </a:cubicBezTo>
                  <a:cubicBezTo>
                    <a:pt x="508534" y="67377"/>
                    <a:pt x="505326" y="54543"/>
                    <a:pt x="481263" y="51335"/>
                  </a:cubicBezTo>
                  <a:cubicBezTo>
                    <a:pt x="457200" y="48127"/>
                    <a:pt x="418698" y="43314"/>
                    <a:pt x="385010" y="51335"/>
                  </a:cubicBezTo>
                  <a:cubicBezTo>
                    <a:pt x="351322" y="59356"/>
                    <a:pt x="316029" y="85023"/>
                    <a:pt x="279132" y="99461"/>
                  </a:cubicBezTo>
                  <a:cubicBezTo>
                    <a:pt x="242235" y="113899"/>
                    <a:pt x="205338" y="121920"/>
                    <a:pt x="163629" y="137962"/>
                  </a:cubicBezTo>
                  <a:cubicBezTo>
                    <a:pt x="121920" y="154004"/>
                    <a:pt x="56147" y="178068"/>
                    <a:pt x="28876" y="195714"/>
                  </a:cubicBezTo>
                  <a:cubicBezTo>
                    <a:pt x="1605" y="213360"/>
                    <a:pt x="802" y="228600"/>
                    <a:pt x="0" y="243840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5" name="Freeform 94"/>
            <p:cNvSpPr/>
            <p:nvPr/>
          </p:nvSpPr>
          <p:spPr>
            <a:xfrm>
              <a:off x="2329198" y="4649353"/>
              <a:ext cx="375037" cy="548399"/>
            </a:xfrm>
            <a:custGeom>
              <a:avLst/>
              <a:gdLst>
                <a:gd name="connsiteX0" fmla="*/ 375385 w 375385"/>
                <a:gd name="connsiteY0" fmla="*/ 548640 h 548640"/>
                <a:gd name="connsiteX1" fmla="*/ 317633 w 375385"/>
                <a:gd name="connsiteY1" fmla="*/ 413886 h 548640"/>
                <a:gd name="connsiteX2" fmla="*/ 221381 w 375385"/>
                <a:gd name="connsiteY2" fmla="*/ 240632 h 548640"/>
                <a:gd name="connsiteX3" fmla="*/ 173254 w 375385"/>
                <a:gd name="connsiteY3" fmla="*/ 134754 h 548640"/>
                <a:gd name="connsiteX4" fmla="*/ 57751 w 375385"/>
                <a:gd name="connsiteY4" fmla="*/ 38501 h 548640"/>
                <a:gd name="connsiteX5" fmla="*/ 0 w 375385"/>
                <a:gd name="connsiteY5" fmla="*/ 0 h 548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385" h="548640">
                  <a:moveTo>
                    <a:pt x="375385" y="548640"/>
                  </a:moveTo>
                  <a:cubicBezTo>
                    <a:pt x="359342" y="506930"/>
                    <a:pt x="343300" y="465221"/>
                    <a:pt x="317633" y="413886"/>
                  </a:cubicBezTo>
                  <a:cubicBezTo>
                    <a:pt x="291966" y="362551"/>
                    <a:pt x="245444" y="287154"/>
                    <a:pt x="221381" y="240632"/>
                  </a:cubicBezTo>
                  <a:cubicBezTo>
                    <a:pt x="197318" y="194110"/>
                    <a:pt x="200526" y="168442"/>
                    <a:pt x="173254" y="134754"/>
                  </a:cubicBezTo>
                  <a:cubicBezTo>
                    <a:pt x="145982" y="101066"/>
                    <a:pt x="86627" y="60960"/>
                    <a:pt x="57751" y="38501"/>
                  </a:cubicBezTo>
                  <a:cubicBezTo>
                    <a:pt x="28875" y="16042"/>
                    <a:pt x="14437" y="8021"/>
                    <a:pt x="0" y="0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2894190" y="4928420"/>
              <a:ext cx="60070" cy="327741"/>
            </a:xfrm>
            <a:custGeom>
              <a:avLst/>
              <a:gdLst>
                <a:gd name="connsiteX0" fmla="*/ 41709 w 60960"/>
                <a:gd name="connsiteY0" fmla="*/ 327259 h 327259"/>
                <a:gd name="connsiteX1" fmla="*/ 3208 w 60960"/>
                <a:gd name="connsiteY1" fmla="*/ 192505 h 327259"/>
                <a:gd name="connsiteX2" fmla="*/ 22459 w 60960"/>
                <a:gd name="connsiteY2" fmla="*/ 96252 h 327259"/>
                <a:gd name="connsiteX3" fmla="*/ 60960 w 60960"/>
                <a:gd name="connsiteY3" fmla="*/ 0 h 327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960" h="327259">
                  <a:moveTo>
                    <a:pt x="41709" y="327259"/>
                  </a:moveTo>
                  <a:cubicBezTo>
                    <a:pt x="24062" y="279132"/>
                    <a:pt x="6416" y="231006"/>
                    <a:pt x="3208" y="192505"/>
                  </a:cubicBezTo>
                  <a:cubicBezTo>
                    <a:pt x="0" y="154004"/>
                    <a:pt x="12834" y="128336"/>
                    <a:pt x="22459" y="96252"/>
                  </a:cubicBezTo>
                  <a:cubicBezTo>
                    <a:pt x="32084" y="64168"/>
                    <a:pt x="46522" y="32084"/>
                    <a:pt x="60960" y="0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7" name="Freeform 96"/>
            <p:cNvSpPr/>
            <p:nvPr/>
          </p:nvSpPr>
          <p:spPr>
            <a:xfrm>
              <a:off x="2824377" y="4475747"/>
              <a:ext cx="92542" cy="538664"/>
            </a:xfrm>
            <a:custGeom>
              <a:avLst/>
              <a:gdLst>
                <a:gd name="connsiteX0" fmla="*/ 91440 w 91440"/>
                <a:gd name="connsiteY0" fmla="*/ 539015 h 539015"/>
                <a:gd name="connsiteX1" fmla="*/ 14438 w 91440"/>
                <a:gd name="connsiteY1" fmla="*/ 394636 h 539015"/>
                <a:gd name="connsiteX2" fmla="*/ 4812 w 91440"/>
                <a:gd name="connsiteY2" fmla="*/ 288758 h 539015"/>
                <a:gd name="connsiteX3" fmla="*/ 24063 w 91440"/>
                <a:gd name="connsiteY3" fmla="*/ 192506 h 539015"/>
                <a:gd name="connsiteX4" fmla="*/ 33688 w 91440"/>
                <a:gd name="connsiteY4" fmla="*/ 67377 h 539015"/>
                <a:gd name="connsiteX5" fmla="*/ 43313 w 91440"/>
                <a:gd name="connsiteY5" fmla="*/ 0 h 53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" h="539015">
                  <a:moveTo>
                    <a:pt x="91440" y="539015"/>
                  </a:moveTo>
                  <a:cubicBezTo>
                    <a:pt x="60158" y="487680"/>
                    <a:pt x="28876" y="436345"/>
                    <a:pt x="14438" y="394636"/>
                  </a:cubicBezTo>
                  <a:cubicBezTo>
                    <a:pt x="0" y="352927"/>
                    <a:pt x="3208" y="322446"/>
                    <a:pt x="4812" y="288758"/>
                  </a:cubicBezTo>
                  <a:cubicBezTo>
                    <a:pt x="6416" y="255070"/>
                    <a:pt x="19250" y="229403"/>
                    <a:pt x="24063" y="192506"/>
                  </a:cubicBezTo>
                  <a:cubicBezTo>
                    <a:pt x="28876" y="155609"/>
                    <a:pt x="30480" y="99461"/>
                    <a:pt x="33688" y="67377"/>
                  </a:cubicBezTo>
                  <a:cubicBezTo>
                    <a:pt x="36896" y="35293"/>
                    <a:pt x="40104" y="17646"/>
                    <a:pt x="43313" y="0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>
              <a:off x="1934678" y="5293478"/>
              <a:ext cx="962759" cy="606808"/>
            </a:xfrm>
            <a:custGeom>
              <a:avLst/>
              <a:gdLst>
                <a:gd name="connsiteX0" fmla="*/ 962526 w 962526"/>
                <a:gd name="connsiteY0" fmla="*/ 0 h 606391"/>
                <a:gd name="connsiteX1" fmla="*/ 904775 w 962526"/>
                <a:gd name="connsiteY1" fmla="*/ 67377 h 606391"/>
                <a:gd name="connsiteX2" fmla="*/ 847023 w 962526"/>
                <a:gd name="connsiteY2" fmla="*/ 86627 h 606391"/>
                <a:gd name="connsiteX3" fmla="*/ 770021 w 962526"/>
                <a:gd name="connsiteY3" fmla="*/ 105878 h 606391"/>
                <a:gd name="connsiteX4" fmla="*/ 712269 w 962526"/>
                <a:gd name="connsiteY4" fmla="*/ 163629 h 606391"/>
                <a:gd name="connsiteX5" fmla="*/ 644893 w 962526"/>
                <a:gd name="connsiteY5" fmla="*/ 173254 h 606391"/>
                <a:gd name="connsiteX6" fmla="*/ 558265 w 962526"/>
                <a:gd name="connsiteY6" fmla="*/ 192505 h 606391"/>
                <a:gd name="connsiteX7" fmla="*/ 490888 w 962526"/>
                <a:gd name="connsiteY7" fmla="*/ 240631 h 606391"/>
                <a:gd name="connsiteX8" fmla="*/ 413886 w 962526"/>
                <a:gd name="connsiteY8" fmla="*/ 308008 h 606391"/>
                <a:gd name="connsiteX9" fmla="*/ 327259 w 962526"/>
                <a:gd name="connsiteY9" fmla="*/ 375385 h 606391"/>
                <a:gd name="connsiteX10" fmla="*/ 240631 w 962526"/>
                <a:gd name="connsiteY10" fmla="*/ 442762 h 606391"/>
                <a:gd name="connsiteX11" fmla="*/ 115503 w 962526"/>
                <a:gd name="connsiteY11" fmla="*/ 519764 h 606391"/>
                <a:gd name="connsiteX12" fmla="*/ 28876 w 962526"/>
                <a:gd name="connsiteY12" fmla="*/ 558265 h 606391"/>
                <a:gd name="connsiteX13" fmla="*/ 0 w 962526"/>
                <a:gd name="connsiteY13" fmla="*/ 606391 h 606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62526" h="606391">
                  <a:moveTo>
                    <a:pt x="962526" y="0"/>
                  </a:moveTo>
                  <a:cubicBezTo>
                    <a:pt x="943275" y="26469"/>
                    <a:pt x="924025" y="52939"/>
                    <a:pt x="904775" y="67377"/>
                  </a:cubicBezTo>
                  <a:cubicBezTo>
                    <a:pt x="885525" y="81815"/>
                    <a:pt x="869482" y="80210"/>
                    <a:pt x="847023" y="86627"/>
                  </a:cubicBezTo>
                  <a:cubicBezTo>
                    <a:pt x="824564" y="93044"/>
                    <a:pt x="792480" y="93044"/>
                    <a:pt x="770021" y="105878"/>
                  </a:cubicBezTo>
                  <a:cubicBezTo>
                    <a:pt x="747562" y="118712"/>
                    <a:pt x="733124" y="152400"/>
                    <a:pt x="712269" y="163629"/>
                  </a:cubicBezTo>
                  <a:cubicBezTo>
                    <a:pt x="691414" y="174858"/>
                    <a:pt x="670560" y="168441"/>
                    <a:pt x="644893" y="173254"/>
                  </a:cubicBezTo>
                  <a:cubicBezTo>
                    <a:pt x="619226" y="178067"/>
                    <a:pt x="583932" y="181276"/>
                    <a:pt x="558265" y="192505"/>
                  </a:cubicBezTo>
                  <a:cubicBezTo>
                    <a:pt x="532598" y="203734"/>
                    <a:pt x="514951" y="221381"/>
                    <a:pt x="490888" y="240631"/>
                  </a:cubicBezTo>
                  <a:cubicBezTo>
                    <a:pt x="466825" y="259881"/>
                    <a:pt x="441157" y="285549"/>
                    <a:pt x="413886" y="308008"/>
                  </a:cubicBezTo>
                  <a:cubicBezTo>
                    <a:pt x="386615" y="330467"/>
                    <a:pt x="327259" y="375385"/>
                    <a:pt x="327259" y="375385"/>
                  </a:cubicBezTo>
                  <a:cubicBezTo>
                    <a:pt x="298383" y="397844"/>
                    <a:pt x="275924" y="418699"/>
                    <a:pt x="240631" y="442762"/>
                  </a:cubicBezTo>
                  <a:cubicBezTo>
                    <a:pt x="205338" y="466825"/>
                    <a:pt x="150795" y="500514"/>
                    <a:pt x="115503" y="519764"/>
                  </a:cubicBezTo>
                  <a:cubicBezTo>
                    <a:pt x="80211" y="539014"/>
                    <a:pt x="48126" y="543827"/>
                    <a:pt x="28876" y="558265"/>
                  </a:cubicBezTo>
                  <a:cubicBezTo>
                    <a:pt x="9626" y="572703"/>
                    <a:pt x="4813" y="589547"/>
                    <a:pt x="0" y="606391"/>
                  </a:cubicBez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2752941" y="5390827"/>
              <a:ext cx="56824" cy="56787"/>
            </a:xfrm>
            <a:custGeom>
              <a:avLst/>
              <a:gdLst>
                <a:gd name="connsiteX0" fmla="*/ 57752 w 57752"/>
                <a:gd name="connsiteY0" fmla="*/ 0 h 57752"/>
                <a:gd name="connsiteX1" fmla="*/ 0 w 57752"/>
                <a:gd name="connsiteY1" fmla="*/ 57752 h 5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752" h="57752">
                  <a:moveTo>
                    <a:pt x="57752" y="0"/>
                  </a:moveTo>
                  <a:lnTo>
                    <a:pt x="0" y="57752"/>
                  </a:lnTo>
                </a:path>
              </a:pathLst>
            </a:custGeom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 Box 39"/>
          <p:cNvSpPr txBox="1">
            <a:spLocks noChangeArrowheads="1"/>
          </p:cNvSpPr>
          <p:nvPr/>
        </p:nvSpPr>
        <p:spPr bwMode="auto">
          <a:xfrm>
            <a:off x="5105400" y="231775"/>
            <a:ext cx="8477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100% </a:t>
            </a: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Buffer</a:t>
            </a:r>
          </a:p>
        </p:txBody>
      </p:sp>
      <p:sp>
        <p:nvSpPr>
          <p:cNvPr id="68" name="Text Box 38"/>
          <p:cNvSpPr txBox="1">
            <a:spLocks noChangeArrowheads="1"/>
          </p:cNvSpPr>
          <p:nvPr/>
        </p:nvSpPr>
        <p:spPr bwMode="auto">
          <a:xfrm>
            <a:off x="421720" y="1981200"/>
            <a:ext cx="1467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Narrow </a:t>
            </a:r>
          </a:p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prescription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0" name="Text Box 41"/>
          <p:cNvSpPr txBox="1">
            <a:spLocks noChangeArrowheads="1"/>
          </p:cNvSpPr>
          <p:nvPr/>
        </p:nvSpPr>
        <p:spPr bwMode="auto">
          <a:xfrm>
            <a:off x="4891345" y="1981200"/>
            <a:ext cx="9710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Control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 Box 40"/>
          <p:cNvSpPr txBox="1">
            <a:spLocks noChangeArrowheads="1"/>
          </p:cNvSpPr>
          <p:nvPr/>
        </p:nvSpPr>
        <p:spPr bwMode="auto">
          <a:xfrm>
            <a:off x="1158133" y="185056"/>
            <a:ext cx="9873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Narrow</a:t>
            </a:r>
            <a:endParaRPr lang="en-US" sz="2000" b="1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+mj-lt"/>
              </a:rPr>
              <a:t>Buffer</a:t>
            </a:r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EXAMPLES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DATA</a:t>
            </a:r>
            <a:endParaRPr lang="en-US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56388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 harvest units 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(through 2003-2004)</a:t>
            </a:r>
          </a:p>
          <a:p>
            <a:pPr lvl="1"/>
            <a:r>
              <a:rPr lang="en-US" sz="2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 harvest units (1993-1996)</a:t>
            </a:r>
          </a:p>
          <a:p>
            <a:pPr lvl="1"/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Point count sampling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 sub-samples per stand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(15 m radius)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 visits per season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Samples pooled within each harvest unit for analysis</a:t>
            </a:r>
          </a:p>
          <a:p>
            <a:pPr>
              <a:buNone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~30 species of breeding birds</a:t>
            </a:r>
          </a:p>
          <a:p>
            <a:pPr lvl="1"/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≥ 10 detections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chest.back_chickad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952500"/>
            <a:ext cx="1955800" cy="2933700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5" name="Picture 4" descr="pacific slope flycat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4038600"/>
            <a:ext cx="2857500" cy="2582078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143000" y="1143000"/>
            <a:ext cx="0" cy="4572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33800" y="1143000"/>
            <a:ext cx="0" cy="4572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86600" y="1143000"/>
            <a:ext cx="0" cy="457200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04800" y="990600"/>
            <a:ext cx="1581944" cy="4953000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438400" y="1066800"/>
            <a:ext cx="2514600" cy="4876800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09600" y="304800"/>
            <a:ext cx="1277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Narrow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52800" y="304800"/>
            <a:ext cx="952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Wide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3200" y="304800"/>
            <a:ext cx="1260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Control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72200" y="1066800"/>
            <a:ext cx="1676400" cy="4876800"/>
          </a:xfrm>
          <a:prstGeom prst="rect">
            <a:avLst/>
          </a:prstGeom>
          <a:solidFill>
            <a:schemeClr val="bg1">
              <a:lumMod val="85000"/>
              <a:alpha val="17000"/>
            </a:schemeClr>
          </a:solidFill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828020"/>
            <a:ext cx="3276600" cy="5344180"/>
          </a:xfrm>
          <a:prstGeom prst="rect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3048000" y="1447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3048000" y="2438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4114800" y="2438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5-Point Star 20"/>
          <p:cNvSpPr/>
          <p:nvPr/>
        </p:nvSpPr>
        <p:spPr>
          <a:xfrm>
            <a:off x="4114800" y="5181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5-Point Star 21"/>
          <p:cNvSpPr/>
          <p:nvPr/>
        </p:nvSpPr>
        <p:spPr>
          <a:xfrm>
            <a:off x="4114800" y="4191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4114800" y="3276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3048000" y="3276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3048000" y="4191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5-Point Star 25"/>
          <p:cNvSpPr/>
          <p:nvPr/>
        </p:nvSpPr>
        <p:spPr>
          <a:xfrm>
            <a:off x="3048000" y="5181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4114800" y="14478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5-Point Star 27"/>
          <p:cNvSpPr/>
          <p:nvPr/>
        </p:nvSpPr>
        <p:spPr>
          <a:xfrm>
            <a:off x="6477000" y="4343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6477000" y="3429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5-Point Star 29"/>
          <p:cNvSpPr/>
          <p:nvPr/>
        </p:nvSpPr>
        <p:spPr>
          <a:xfrm>
            <a:off x="7391400" y="2514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5-Point Star 30"/>
          <p:cNvSpPr/>
          <p:nvPr/>
        </p:nvSpPr>
        <p:spPr>
          <a:xfrm>
            <a:off x="6477000" y="1371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5-Point Star 31"/>
          <p:cNvSpPr/>
          <p:nvPr/>
        </p:nvSpPr>
        <p:spPr>
          <a:xfrm>
            <a:off x="6477000" y="2514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5-Point Star 32"/>
          <p:cNvSpPr/>
          <p:nvPr/>
        </p:nvSpPr>
        <p:spPr>
          <a:xfrm>
            <a:off x="7391400" y="1371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5-Point Star 33"/>
          <p:cNvSpPr/>
          <p:nvPr/>
        </p:nvSpPr>
        <p:spPr>
          <a:xfrm>
            <a:off x="6477000" y="5334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5-Point Star 34"/>
          <p:cNvSpPr/>
          <p:nvPr/>
        </p:nvSpPr>
        <p:spPr>
          <a:xfrm>
            <a:off x="7391400" y="3429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5-Point Star 35"/>
          <p:cNvSpPr/>
          <p:nvPr/>
        </p:nvSpPr>
        <p:spPr>
          <a:xfrm>
            <a:off x="7391400" y="4343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5-Point Star 36"/>
          <p:cNvSpPr/>
          <p:nvPr/>
        </p:nvSpPr>
        <p:spPr>
          <a:xfrm>
            <a:off x="7391400" y="5334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5-Point Star 37"/>
          <p:cNvSpPr/>
          <p:nvPr/>
        </p:nvSpPr>
        <p:spPr>
          <a:xfrm>
            <a:off x="1447800" y="1600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5-Point Star 38"/>
          <p:cNvSpPr/>
          <p:nvPr/>
        </p:nvSpPr>
        <p:spPr>
          <a:xfrm>
            <a:off x="1447800" y="3200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457200" y="3200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5-Point Star 40"/>
          <p:cNvSpPr/>
          <p:nvPr/>
        </p:nvSpPr>
        <p:spPr>
          <a:xfrm>
            <a:off x="457200" y="41910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1447800" y="4267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5-Point Star 42"/>
          <p:cNvSpPr/>
          <p:nvPr/>
        </p:nvSpPr>
        <p:spPr>
          <a:xfrm>
            <a:off x="457200" y="5181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1447800" y="5181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457200" y="16002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457200" y="24384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447800" y="2514600"/>
            <a:ext cx="304800" cy="304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blications" ma:contentTypeID="0x0101006B11CAB9DD3AD14ABDA9081B1E83275E008585E091D4FCAA4B88663916472B09FD" ma:contentTypeVersion="17" ma:contentTypeDescription="" ma:contentTypeScope="" ma:versionID="4c6a7873ce2e97d7b8403d1c182cc150">
  <xsd:schema xmlns:xsd="http://www.w3.org/2001/XMLSchema" xmlns:p="http://schemas.microsoft.com/office/2006/metadata/properties" xmlns:ns2="d6a402c2-6f55-4444-9f75-7a0c5427824d" targetNamespace="http://schemas.microsoft.com/office/2006/metadata/properties" ma:root="true" ma:fieldsID="ffaacac355ac354a2df57135465681fd" ns2:_="">
    <xsd:import namespace="d6a402c2-6f55-4444-9f75-7a0c5427824d"/>
    <xsd:element name="properties">
      <xsd:complexType>
        <xsd:sequence>
          <xsd:element name="documentManagement">
            <xsd:complexType>
              <xsd:all>
                <xsd:element ref="ns2:Display_x0020_On" minOccurs="0"/>
                <xsd:element ref="ns2:No_x0020_Show" minOccurs="0"/>
                <xsd:element ref="ns2:Publication_x0020_Type" minOccurs="0"/>
                <xsd:element ref="ns2:Document_x0020_Description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6a402c2-6f55-4444-9f75-7a0c5427824d" elementFormDefault="qualified">
    <xsd:import namespace="http://schemas.microsoft.com/office/2006/documentManagement/types"/>
    <xsd:element name="Display_x0020_On" ma:index="2" nillable="true" ma:displayName="Display On" ma:default="" ma:description="Specifies where to display item." ma:internalName="Display_x0020_On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HOME"/>
                    <xsd:enumeration value="REC_HM"/>
                    <xsd:enumeration value="REC_REC"/>
                    <xsd:enumeration value="REC_EDU"/>
                    <xsd:enumeration value="REC_CTZN"/>
                    <xsd:enumeration value="REC_FIRE"/>
                    <xsd:enumeration value="REC_HOWN"/>
                    <xsd:enumeration value="REC_LEG"/>
                    <xsd:enumeration value="BIZ_HM"/>
                    <xsd:enumeration value="BIZ_FP"/>
                    <xsd:enumeration value="BIZ_LEAS"/>
                    <xsd:enumeration value="BIZ_TRUST"/>
                    <xsd:enumeration value="BIZ_GOV"/>
                    <xsd:enumeration value="BIZ_INDS"/>
                    <xsd:enumeration value="BIZ_TS"/>
                    <xsd:enumeration value="SCI_HM"/>
                    <xsd:enumeration value="SCI_CONS"/>
                    <xsd:enumeration value="SCI_GEOL"/>
                    <xsd:enumeration value="SCI_AQM"/>
                    <xsd:enumeration value="SCI_FRST"/>
                    <xsd:enumeration value="SCI_WETL"/>
                    <xsd:enumeration value="SCI_SEPA"/>
                    <xsd:enumeration value="ABT_HM"/>
                    <xsd:enumeration value="ABT_MIS"/>
                    <xsd:enumeration value="ABT_DIV"/>
                    <xsd:enumeration value="ABT_RGN"/>
                    <xsd:enumeration value="ABT_BC"/>
                    <xsd:enumeration value="ABT_TRBL"/>
                    <xsd:enumeration value="ABT_DML"/>
                    <xsd:enumeration value="DIV_AQR"/>
                    <xsd:enumeration value="DIV_AMP"/>
                    <xsd:enumeration value="DIV_ENG"/>
                    <xsd:enumeration value="DIV_FM"/>
                    <xsd:enumeration value="DIV_FP"/>
                    <xsd:enumeration value="DIV_GER"/>
                    <xsd:enumeration value="DIV_HR"/>
                    <xsd:enumeration value="DIV_IT"/>
                    <xsd:enumeration value="DIV_LM"/>
                    <xsd:enumeration value="DIV_OBE"/>
                    <xsd:enumeration value="DIV_EM"/>
                    <xsd:enumeration value="DIV_PSL"/>
                    <xsd:enumeration value="DIV_RP"/>
                    <xsd:enumeration value="RGN_NE"/>
                    <xsd:enumeration value="RGN_NW"/>
                    <xsd:enumeration value="RGN_OLY"/>
                    <xsd:enumeration value="RGN_PC"/>
                    <xsd:enumeration value="RGN_SE"/>
                    <xsd:enumeration value="RGN_SPS"/>
                    <xsd:enumeration value="RGN_AQR"/>
                    <xsd:enumeration value="BC_BNR"/>
                    <xsd:enumeration value="BC_FIRE"/>
                    <xsd:enumeration value="BC_FP"/>
                    <xsd:enumeration value="BC_LNDBNK"/>
                    <xsd:enumeration value="BC_NATHRG"/>
                    <xsd:enumeration value="BC_SFLO"/>
                    <xsd:enumeration value="BC_SRVY"/>
                    <xsd:enumeration value="BC_WCFC"/>
                    <xsd:enumeration value="BC_GEOG"/>
                    <xsd:enumeration value="BC_FSTSTWD"/>
                    <xsd:enumeration value="BC_CMER"/>
                    <xsd:enumeration value="PR"/>
                    <xsd:enumeration value="FAQ"/>
                    <xsd:enumeration value="POL"/>
                  </xsd:restriction>
                </xsd:simpleType>
              </xsd:element>
            </xsd:sequence>
          </xsd:extension>
        </xsd:complexContent>
      </xsd:complexType>
    </xsd:element>
    <xsd:element name="No_x0020_Show" ma:index="3" nillable="true" ma:displayName="No Show" ma:default="0" ma:description="Check this box if the publication does not need to show in the Publications list." ma:internalName="No_x0020_Show">
      <xsd:simpleType>
        <xsd:restriction base="dms:Boolean"/>
      </xsd:simpleType>
    </xsd:element>
    <xsd:element name="Publication_x0020_Type" ma:index="4" nillable="true" ma:displayName="Publication Type" ma:default="" ma:format="RadioButtons" ma:internalName="Publication_x0020_Type">
      <xsd:simpleType>
        <xsd:restriction base="dms:Choice">
          <xsd:enumeration value="Agendas"/>
          <xsd:enumeration value="Data"/>
          <xsd:enumeration value="Forms"/>
          <xsd:enumeration value="Maps"/>
          <xsd:enumeration value="Minutes"/>
          <xsd:enumeration value="Publications"/>
          <xsd:enumeration value="Regulations"/>
          <xsd:enumeration value="Reports"/>
          <xsd:enumeration value="Research"/>
          <xsd:enumeration value="SEPA"/>
        </xsd:restriction>
      </xsd:simpleType>
    </xsd:element>
    <xsd:element name="Document_x0020_Description" ma:index="5" ma:displayName="Document Description" ma:default="" ma:internalName="Document_x0020_Description" ma:readOnly="fals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No_x0020_Show xmlns="d6a402c2-6f55-4444-9f75-7a0c5427824d">false</No_x0020_Show>
    <Display_x0020_On xmlns="d6a402c2-6f55-4444-9f75-7a0c5427824d">
      <Value>HOME</Value>
      <Value>BIZ_HM</Value>
      <Value>BIZ_FP</Value>
      <Value>BIZ_GOV</Value>
      <Value>BIZ_INDS</Value>
      <Value>ABT_TRBL</Value>
      <Value>BC_FP</Value>
      <Value>BC_SFLO</Value>
      <Value>PR</Value>
    </Display_x0020_On>
    <Publication_x0020_Type xmlns="d6a402c2-6f55-4444-9f75-7a0c5427824d">Publications</Publication_x0020_Type>
    <Document_x0020_Description xmlns="d6a402c2-6f55-4444-9f75-7a0c5427824d">Multi-scale responses of Oregon slender and Ensatina salamanders to forest management</Document_x0020_Description>
  </documentManagement>
</p:properties>
</file>

<file path=customXml/itemProps1.xml><?xml version="1.0" encoding="utf-8"?>
<ds:datastoreItem xmlns:ds="http://schemas.openxmlformats.org/officeDocument/2006/customXml" ds:itemID="{861846CE-7BF3-4FFC-978A-6FEEE30BE730}"/>
</file>

<file path=customXml/itemProps2.xml><?xml version="1.0" encoding="utf-8"?>
<ds:datastoreItem xmlns:ds="http://schemas.openxmlformats.org/officeDocument/2006/customXml" ds:itemID="{80016260-85CB-4A7B-8F94-00876638BF65}"/>
</file>

<file path=customXml/itemProps3.xml><?xml version="1.0" encoding="utf-8"?>
<ds:datastoreItem xmlns:ds="http://schemas.openxmlformats.org/officeDocument/2006/customXml" ds:itemID="{BD988C37-2612-412D-9E35-BD0BE2CFB076}"/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922</Words>
  <Application>Microsoft Office PowerPoint</Application>
  <PresentationFormat>On-screen Show (4:3)</PresentationFormat>
  <Paragraphs>160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Breeding Bird Response to  Riparian Buffer Width 10 years post-harvest </vt:lpstr>
      <vt:lpstr>Drivers?</vt:lpstr>
      <vt:lpstr>Process</vt:lpstr>
      <vt:lpstr>Washington Forest Practice Rules - Riparian Buffer  What roles do RMZs, UMAs, and other forest patches play in maintaining species and providing structural and vegetative characteristics thought to be important to wildlife? </vt:lpstr>
      <vt:lpstr>PowerPoint Presentation</vt:lpstr>
      <vt:lpstr>PowerPoint Presentation</vt:lpstr>
      <vt:lpstr>EXAMPLES</vt:lpstr>
      <vt:lpstr>DATA</vt:lpstr>
      <vt:lpstr>PowerPoint Presentation</vt:lpstr>
      <vt:lpstr>Pearson and Manuwal (2001)</vt:lpstr>
      <vt:lpstr>New Study</vt:lpstr>
      <vt:lpstr>INFERENCE</vt:lpstr>
      <vt:lpstr>PowerPoint Presentation</vt:lpstr>
      <vt:lpstr>PowerPoint Presentation</vt:lpstr>
      <vt:lpstr>PowerPoint Presentation</vt:lpstr>
      <vt:lpstr>Riparian Associates</vt:lpstr>
      <vt:lpstr>PowerPoint Presentation</vt:lpstr>
      <vt:lpstr>RESPONSES AS A FUNCTION OF BUFFER WIDTH Species richness &amp; abundance</vt:lpstr>
      <vt:lpstr>Influence of buffer width and habitat variables on species richness &amp; total abundance</vt:lpstr>
      <vt:lpstr>PowerPoint Presentation</vt:lpstr>
      <vt:lpstr>Putting our results in context</vt:lpstr>
      <vt:lpstr>CONCLUSIONS</vt:lpstr>
      <vt:lpstr>Cautions</vt:lpstr>
      <vt:lpstr>Treat buffer as a continuous variable</vt:lpstr>
      <vt:lpstr>RESPONSES AS A FUNCTION OF BUFFER WIDTH</vt:lpstr>
      <vt:lpstr>Acknowledgments</vt:lpstr>
      <vt:lpstr>PowerPoint Presentation</vt:lpstr>
    </vt:vector>
  </TitlesOfParts>
  <Company>Weyerhaeuser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Multi-scale responses of Oregon slender and Ensatina salamanders to  forest management</dc:title>
  <dc:creator>biologist</dc:creator>
  <cp:lastModifiedBy>Pearson, Scott F (DFW)</cp:lastModifiedBy>
  <cp:revision>156</cp:revision>
  <cp:lastPrinted>2014-09-23T21:34:29Z</cp:lastPrinted>
  <dcterms:created xsi:type="dcterms:W3CDTF">2014-04-11T18:49:01Z</dcterms:created>
  <dcterms:modified xsi:type="dcterms:W3CDTF">2014-11-13T18:56:55Z</dcterms:modified>
  <cp:contentType>Publications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0x0101006B11CAB9DD3AD14ABDA9081B1E83275E008585E091D4FCAA4B88663916472B09FD</vt:lpwstr>
  </property>
</Properties>
</file>